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62" r:id="rId2"/>
    <p:sldId id="273" r:id="rId3"/>
    <p:sldId id="274" r:id="rId4"/>
    <p:sldId id="278" r:id="rId5"/>
    <p:sldId id="280" r:id="rId6"/>
    <p:sldId id="281" r:id="rId7"/>
    <p:sldId id="270"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77"/>
    <p:restoredTop sz="80153"/>
  </p:normalViewPr>
  <p:slideViewPr>
    <p:cSldViewPr snapToGrid="0" snapToObjects="1">
      <p:cViewPr>
        <p:scale>
          <a:sx n="100" d="100"/>
          <a:sy n="100" d="100"/>
        </p:scale>
        <p:origin x="144" y="36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tiff>
</file>

<file path=ppt/media/image10.jpeg>
</file>

<file path=ppt/media/image11.jpeg>
</file>

<file path=ppt/media/image12.png>
</file>

<file path=ppt/media/image2.pn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C302A7-1741-6545-BC14-F014D33C352D}" type="datetimeFigureOut">
              <a:rPr lang="en-US" smtClean="0"/>
              <a:t>10/14/21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9E8DF0-3519-FE48-91CC-81953C63590E}" type="slidenum">
              <a:rPr lang="en-US" smtClean="0"/>
              <a:t>‹#›</a:t>
            </a:fld>
            <a:endParaRPr lang="en-US"/>
          </a:p>
        </p:txBody>
      </p:sp>
    </p:spTree>
    <p:extLst>
      <p:ext uri="{BB962C8B-B14F-4D97-AF65-F5344CB8AC3E}">
        <p14:creationId xmlns:p14="http://schemas.microsoft.com/office/powerpoint/2010/main" val="1599856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pload.wikimedia.org/wikipedia/commons/e/ec/Rar-M%C4%81ori.og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kern="1200" dirty="0">
                <a:solidFill>
                  <a:schemeClr val="tx1"/>
                </a:solidFill>
                <a:effectLst/>
                <a:latin typeface="+mn-lt"/>
                <a:ea typeface="+mn-ea"/>
                <a:cs typeface="+mn-cs"/>
              </a:rPr>
              <a:t>Slide 1 </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Māori is pronounced </a:t>
            </a:r>
            <a:r>
              <a:rPr lang="en-US" sz="1200" b="1" kern="1200" dirty="0" err="1">
                <a:solidFill>
                  <a:schemeClr val="tx1"/>
                </a:solidFill>
                <a:effectLst/>
                <a:latin typeface="+mn-lt"/>
                <a:ea typeface="+mn-ea"/>
                <a:cs typeface="+mn-cs"/>
              </a:rPr>
              <a:t>mau</a:t>
            </a:r>
            <a:r>
              <a:rPr lang="en-US" sz="1200" kern="1200" dirty="0" err="1">
                <a:solidFill>
                  <a:schemeClr val="tx1"/>
                </a:solidFill>
                <a:effectLst/>
                <a:latin typeface="+mn-lt"/>
                <a:ea typeface="+mn-ea"/>
                <a:cs typeface="+mn-cs"/>
              </a:rPr>
              <a:t>·ree</a:t>
            </a:r>
            <a:r>
              <a:rPr lang="en-US" sz="1200" kern="1200" dirty="0">
                <a:solidFill>
                  <a:schemeClr val="tx1"/>
                </a:solidFill>
                <a:effectLst/>
                <a:latin typeface="+mn-lt"/>
                <a:ea typeface="+mn-ea"/>
                <a:cs typeface="+mn-cs"/>
              </a:rPr>
              <a:t>, a link to the pronunciation can be found here: </a:t>
            </a:r>
            <a:r>
              <a:rPr lang="en-US" sz="1200" u="sng" kern="1200" dirty="0">
                <a:solidFill>
                  <a:schemeClr val="tx1"/>
                </a:solidFill>
                <a:effectLst/>
                <a:latin typeface="+mn-lt"/>
                <a:ea typeface="+mn-ea"/>
                <a:cs typeface="+mn-cs"/>
                <a:hlinkClick r:id="rId3"/>
              </a:rPr>
              <a:t>https://upload.wikimedia.org/wikipedia/commons/e/ec/Rar-M%C4%81ori.ogg</a:t>
            </a:r>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769E8DF0-3519-FE48-91CC-81953C63590E}" type="slidenum">
              <a:rPr lang="en-US" smtClean="0"/>
              <a:t>1</a:t>
            </a:fld>
            <a:endParaRPr lang="en-US"/>
          </a:p>
        </p:txBody>
      </p:sp>
    </p:spTree>
    <p:extLst>
      <p:ext uri="{BB962C8B-B14F-4D97-AF65-F5344CB8AC3E}">
        <p14:creationId xmlns:p14="http://schemas.microsoft.com/office/powerpoint/2010/main" val="5642947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1" i="1" kern="1200" dirty="0">
                <a:solidFill>
                  <a:schemeClr val="tx1"/>
                </a:solidFill>
                <a:effectLst/>
                <a:latin typeface="+mn-lt"/>
                <a:ea typeface="+mn-ea"/>
                <a:cs typeface="+mn-cs"/>
              </a:rPr>
              <a:t>Slide 2 </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Polynesians began exploring east across the Pacific Ocean from New Guinea in canoes around 1500 B.C., soon reaching the Solomon Islands, only ~1000 km from New Guinea. Continuing from this initial exploration, the Polynesians improved their canoes and began traveling much further distances throughout the Pacific. Within 2500 year, (by ~ 1000 A.D.) Polynesians had settled on islands throughout the Pacific. This area of settlement is known as the “Polynesian Triangle” and spans from Hawaii in the north, Easter Island in the southeast, and New Zealand in the southwest. These islands are highlighted in the map projection in the middle of the slide with Hawaii marked as #1, #2 New Zealand (Aotearoa), and #3 Easter Island (Rapa Nui). </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European colonization of New Zealand began in the early 19</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 however, these islands were settled centuries before. Between 1320 and 1350 A.D, Polynesians traveled to and settled on New Zealand. These Polynesians became known as the Māori, the Indigenous Polynesian people of Aotearoa, which is now known as New Zealand. The image in the bottom right corner is a drawing of a traditional Māori canoe, or waka.</a:t>
            </a:r>
          </a:p>
          <a:p>
            <a:endParaRPr lang="en-US" sz="1200" kern="1200" dirty="0">
              <a:solidFill>
                <a:schemeClr val="tx1"/>
              </a:solidFill>
              <a:effectLst/>
              <a:latin typeface="+mn-lt"/>
              <a:ea typeface="+mn-ea"/>
              <a:cs typeface="+mn-cs"/>
            </a:endParaRPr>
          </a:p>
          <a:p>
            <a:endParaRPr lang="en-US" dirty="0"/>
          </a:p>
        </p:txBody>
      </p:sp>
    </p:spTree>
    <p:extLst>
      <p:ext uri="{BB962C8B-B14F-4D97-AF65-F5344CB8AC3E}">
        <p14:creationId xmlns:p14="http://schemas.microsoft.com/office/powerpoint/2010/main" val="1807698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1" i="1" kern="1200" dirty="0">
                <a:solidFill>
                  <a:schemeClr val="tx1"/>
                </a:solidFill>
                <a:effectLst/>
                <a:latin typeface="+mn-lt"/>
                <a:ea typeface="+mn-ea"/>
                <a:cs typeface="+mn-cs"/>
              </a:rPr>
              <a:t>Slide 3 </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According to the oral histories of the Māori tribal groups </a:t>
            </a:r>
            <a:r>
              <a:rPr lang="en-US" sz="1200" kern="1200" dirty="0" err="1">
                <a:solidFill>
                  <a:schemeClr val="tx1"/>
                </a:solidFill>
                <a:effectLst/>
                <a:latin typeface="+mn-lt"/>
                <a:ea typeface="+mn-ea"/>
                <a:cs typeface="+mn-cs"/>
              </a:rPr>
              <a:t>Ngati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Rarua</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Te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Ati</a:t>
            </a:r>
            <a:r>
              <a:rPr lang="en-US" sz="1200" kern="1200" dirty="0">
                <a:solidFill>
                  <a:schemeClr val="tx1"/>
                </a:solidFill>
                <a:effectLst/>
                <a:latin typeface="+mn-lt"/>
                <a:ea typeface="+mn-ea"/>
                <a:cs typeface="+mn-cs"/>
              </a:rPr>
              <a:t> Awa a great</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Māori explorer and chief, Hui </a:t>
            </a:r>
            <a:r>
              <a:rPr lang="en-US" sz="1200" kern="1200" dirty="0" err="1">
                <a:solidFill>
                  <a:schemeClr val="tx1"/>
                </a:solidFill>
                <a:effectLst/>
                <a:latin typeface="+mn-lt"/>
                <a:ea typeface="+mn-ea"/>
                <a:cs typeface="+mn-cs"/>
              </a:rPr>
              <a:t>Te</a:t>
            </a:r>
            <a:r>
              <a:rPr lang="en-US" sz="1200" kern="1200" dirty="0">
                <a:solidFill>
                  <a:schemeClr val="tx1"/>
                </a:solidFill>
                <a:effectLst/>
                <a:latin typeface="+mn-lt"/>
                <a:ea typeface="+mn-ea"/>
                <a:cs typeface="+mn-cs"/>
              </a:rPr>
              <a:t> Rangiora sailed into Antarctic waters and caught sight of land in 650 A.D. </a:t>
            </a:r>
          </a:p>
          <a:p>
            <a:r>
              <a:rPr lang="en-US" sz="1200" kern="1200" dirty="0">
                <a:solidFill>
                  <a:schemeClr val="tx1"/>
                </a:solidFill>
                <a:effectLst/>
                <a:latin typeface="+mn-lt"/>
                <a:ea typeface="+mn-ea"/>
                <a:cs typeface="+mn-cs"/>
              </a:rPr>
              <a:t>Hui </a:t>
            </a:r>
            <a:r>
              <a:rPr lang="en-US" sz="1200" kern="1200" dirty="0" err="1">
                <a:solidFill>
                  <a:schemeClr val="tx1"/>
                </a:solidFill>
                <a:effectLst/>
                <a:latin typeface="+mn-lt"/>
                <a:ea typeface="+mn-ea"/>
                <a:cs typeface="+mn-cs"/>
              </a:rPr>
              <a:t>Te</a:t>
            </a:r>
            <a:r>
              <a:rPr lang="en-US" sz="1200" kern="1200" dirty="0">
                <a:solidFill>
                  <a:schemeClr val="tx1"/>
                </a:solidFill>
                <a:effectLst/>
                <a:latin typeface="+mn-lt"/>
                <a:ea typeface="+mn-ea"/>
                <a:cs typeface="+mn-cs"/>
              </a:rPr>
              <a:t> Rangiora was sent on an expedition south of the Cook Islands (highlighted on the map to the right) to reach Aotearoa (New Zealand). He and his crew traveled south from the Cook Islands, however, they missed Aotearoa to the west and continued south. The route can be seen as the bolded track highlighted in Figure 3. As their journey continued south, they spotted “a white land that was floating.” Hui </a:t>
            </a:r>
            <a:r>
              <a:rPr lang="en-US" sz="1200" kern="1200" dirty="0" err="1">
                <a:solidFill>
                  <a:schemeClr val="tx1"/>
                </a:solidFill>
                <a:effectLst/>
                <a:latin typeface="+mn-lt"/>
                <a:ea typeface="+mn-ea"/>
                <a:cs typeface="+mn-cs"/>
              </a:rPr>
              <a:t>Te</a:t>
            </a:r>
            <a:r>
              <a:rPr lang="en-US" sz="1200" kern="1200" dirty="0">
                <a:solidFill>
                  <a:schemeClr val="tx1"/>
                </a:solidFill>
                <a:effectLst/>
                <a:latin typeface="+mn-lt"/>
                <a:ea typeface="+mn-ea"/>
                <a:cs typeface="+mn-cs"/>
              </a:rPr>
              <a:t> Rangiora and his crew likely had spotted the ice shelves surrounding Antarctica, similar to the photograph of the Ross Ice Shelf in the bottom left </a:t>
            </a:r>
            <a:r>
              <a:rPr lang="en-US" sz="1200" kern="1200" dirty="0" err="1">
                <a:solidFill>
                  <a:schemeClr val="tx1"/>
                </a:solidFill>
                <a:effectLst/>
                <a:latin typeface="+mn-lt"/>
                <a:ea typeface="+mn-ea"/>
                <a:cs typeface="+mn-cs"/>
              </a:rPr>
              <a:t>cornere</a:t>
            </a:r>
            <a:r>
              <a:rPr lang="en-US" sz="1200" kern="1200" dirty="0">
                <a:solidFill>
                  <a:schemeClr val="tx1"/>
                </a:solidFill>
                <a:effectLst/>
                <a:latin typeface="+mn-lt"/>
                <a:ea typeface="+mn-ea"/>
                <a:cs typeface="+mn-cs"/>
              </a:rPr>
              <a:t> of the slide. </a:t>
            </a:r>
          </a:p>
          <a:p>
            <a:endParaRPr lang="en-US" dirty="0"/>
          </a:p>
        </p:txBody>
      </p:sp>
    </p:spTree>
    <p:extLst>
      <p:ext uri="{BB962C8B-B14F-4D97-AF65-F5344CB8AC3E}">
        <p14:creationId xmlns:p14="http://schemas.microsoft.com/office/powerpoint/2010/main" val="28225369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1" i="1" kern="1200" dirty="0">
                <a:solidFill>
                  <a:schemeClr val="tx1"/>
                </a:solidFill>
                <a:effectLst/>
                <a:latin typeface="+mn-lt"/>
                <a:ea typeface="+mn-ea"/>
                <a:cs typeface="+mn-cs"/>
              </a:rPr>
              <a:t>Slide 4 </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There are documented observations of the Māori exploration of the Southern Ocean and Antarctica. They described the ocean water as </a:t>
            </a:r>
            <a:r>
              <a:rPr lang="en-US" sz="1200" kern="1200" dirty="0" err="1">
                <a:solidFill>
                  <a:schemeClr val="tx1"/>
                </a:solidFill>
                <a:effectLst/>
                <a:latin typeface="+mn-lt"/>
                <a:ea typeface="+mn-ea"/>
                <a:cs typeface="+mn-cs"/>
              </a:rPr>
              <a:t>Te</a:t>
            </a:r>
            <a:r>
              <a:rPr lang="en-US" sz="1200" kern="1200" dirty="0">
                <a:solidFill>
                  <a:schemeClr val="tx1"/>
                </a:solidFill>
                <a:effectLst/>
                <a:latin typeface="+mn-lt"/>
                <a:ea typeface="+mn-ea"/>
                <a:cs typeface="+mn-cs"/>
              </a:rPr>
              <a:t> tai-</a:t>
            </a:r>
            <a:r>
              <a:rPr lang="en-US" sz="1200" kern="1200" dirty="0" err="1">
                <a:solidFill>
                  <a:schemeClr val="tx1"/>
                </a:solidFill>
                <a:effectLst/>
                <a:latin typeface="+mn-lt"/>
                <a:ea typeface="+mn-ea"/>
                <a:cs typeface="+mn-cs"/>
              </a:rPr>
              <a:t>uka</a:t>
            </a:r>
            <a:r>
              <a:rPr lang="en-US" sz="1200" kern="1200" dirty="0">
                <a:solidFill>
                  <a:schemeClr val="tx1"/>
                </a:solidFill>
                <a:effectLst/>
                <a:latin typeface="+mn-lt"/>
                <a:ea typeface="+mn-ea"/>
                <a:cs typeface="+mn-cs"/>
              </a:rPr>
              <a:t>-a-pia, or “sea foaming like arrowroot.” The term “pia” refers to arrowroot, a root vegetable common in the Polynesian diet. When pia is scraped and powdered, it looks like snow as seen in the image at the top left of the slide (Figure 5). The Māori explorers were likely describing ice floes within the Antarctic waters, similar to that seen pictured in the bottom left of the slide (Figure 6).</a:t>
            </a:r>
          </a:p>
          <a:p>
            <a:r>
              <a:rPr lang="en-US" sz="1200" kern="1200" dirty="0">
                <a:solidFill>
                  <a:schemeClr val="tx1"/>
                </a:solidFill>
                <a:effectLst/>
                <a:latin typeface="+mn-lt"/>
                <a:ea typeface="+mn-ea"/>
                <a:cs typeface="+mn-cs"/>
              </a:rPr>
              <a:t>The quote within the green box is an account of the sub-Antarctic flora, fauna, and physical geography from a Māori voyager, </a:t>
            </a:r>
            <a:r>
              <a:rPr lang="en-US" sz="1200" kern="1200" dirty="0" err="1">
                <a:solidFill>
                  <a:schemeClr val="tx1"/>
                </a:solidFill>
                <a:effectLst/>
                <a:latin typeface="+mn-lt"/>
                <a:ea typeface="+mn-ea"/>
                <a:cs typeface="+mn-cs"/>
              </a:rPr>
              <a:t>Te</a:t>
            </a:r>
            <a:r>
              <a:rPr lang="en-US" sz="1200" kern="1200" dirty="0">
                <a:solidFill>
                  <a:schemeClr val="tx1"/>
                </a:solidFill>
                <a:effectLst/>
                <a:latin typeface="+mn-lt"/>
                <a:ea typeface="+mn-ea"/>
                <a:cs typeface="+mn-cs"/>
              </a:rPr>
              <a:t> Aru-tanga-</a:t>
            </a:r>
            <a:r>
              <a:rPr lang="en-US" sz="1200" kern="1200" dirty="0" err="1">
                <a:solidFill>
                  <a:schemeClr val="tx1"/>
                </a:solidFill>
                <a:effectLst/>
                <a:latin typeface="+mn-lt"/>
                <a:ea typeface="+mn-ea"/>
                <a:cs typeface="+mn-cs"/>
              </a:rPr>
              <a:t>nuku</a:t>
            </a:r>
            <a:r>
              <a:rPr lang="en-US" sz="1200" kern="1200" dirty="0">
                <a:solidFill>
                  <a:schemeClr val="tx1"/>
                </a:solidFill>
                <a:effectLst/>
                <a:latin typeface="+mn-lt"/>
                <a:ea typeface="+mn-ea"/>
                <a:cs typeface="+mn-cs"/>
              </a:rPr>
              <a:t>, and expands upon the Māori observations of Antarctica. Note that they highlight the “frozen sea of pia,” likely indicating the masses of ice floating. They also observe “deceitful animal of the sea who dives to great depths,” which were likely marine mammals and penguins. They also go on to describe “Other things are like rocks, whose summits pierce the skies, they are completely bare and without vegetation on them,” likely observing the mountainous terrain of the Antarctic continent.</a:t>
            </a:r>
          </a:p>
          <a:p>
            <a:endParaRPr lang="en-US" dirty="0"/>
          </a:p>
        </p:txBody>
      </p:sp>
    </p:spTree>
    <p:extLst>
      <p:ext uri="{BB962C8B-B14F-4D97-AF65-F5344CB8AC3E}">
        <p14:creationId xmlns:p14="http://schemas.microsoft.com/office/powerpoint/2010/main" val="5651797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kern="1200" dirty="0">
                <a:solidFill>
                  <a:schemeClr val="tx1"/>
                </a:solidFill>
                <a:effectLst/>
                <a:latin typeface="+mn-lt"/>
                <a:ea typeface="+mn-ea"/>
                <a:cs typeface="+mn-cs"/>
              </a:rPr>
              <a:t>Slide 5 </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While Māori are an integral piece of Antarctica’s history of exploration in the past, they continue to be a vital presence in Antarctica today. This slide shows photographs of a Māori carving located in Antarctica. In 2013, a Māori carver (from the Māori “iwi” or nation, </a:t>
            </a:r>
            <a:r>
              <a:rPr lang="en-US" sz="1200" kern="1200" dirty="0" err="1">
                <a:solidFill>
                  <a:schemeClr val="tx1"/>
                </a:solidFill>
                <a:effectLst/>
                <a:latin typeface="+mn-lt"/>
                <a:ea typeface="+mn-ea"/>
                <a:cs typeface="+mn-cs"/>
              </a:rPr>
              <a:t>Ngāi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Tahu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Fayne</a:t>
            </a:r>
            <a:r>
              <a:rPr lang="en-US" sz="1200" kern="1200" dirty="0">
                <a:solidFill>
                  <a:schemeClr val="tx1"/>
                </a:solidFill>
                <a:effectLst/>
                <a:latin typeface="+mn-lt"/>
                <a:ea typeface="+mn-ea"/>
                <a:cs typeface="+mn-cs"/>
              </a:rPr>
              <a:t> Robinson carved a post named </a:t>
            </a:r>
            <a:r>
              <a:rPr lang="en-US" sz="1200" kern="1200" dirty="0" err="1">
                <a:solidFill>
                  <a:schemeClr val="tx1"/>
                </a:solidFill>
                <a:effectLst/>
                <a:latin typeface="+mn-lt"/>
                <a:ea typeface="+mn-ea"/>
                <a:cs typeface="+mn-cs"/>
              </a:rPr>
              <a:t>Te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Kaiwhakatere</a:t>
            </a:r>
            <a:r>
              <a:rPr lang="en-US" sz="1200" kern="1200" dirty="0">
                <a:solidFill>
                  <a:schemeClr val="tx1"/>
                </a:solidFill>
                <a:effectLst/>
                <a:latin typeface="+mn-lt"/>
                <a:ea typeface="+mn-ea"/>
                <a:cs typeface="+mn-cs"/>
              </a:rPr>
              <a:t> o </a:t>
            </a:r>
            <a:r>
              <a:rPr lang="en-US" sz="1200" kern="1200" dirty="0" err="1">
                <a:solidFill>
                  <a:schemeClr val="tx1"/>
                </a:solidFill>
                <a:effectLst/>
                <a:latin typeface="+mn-lt"/>
                <a:ea typeface="+mn-ea"/>
                <a:cs typeface="+mn-cs"/>
              </a:rPr>
              <a:t>te</a:t>
            </a:r>
            <a:r>
              <a:rPr lang="en-US" sz="1200" kern="1200" dirty="0">
                <a:solidFill>
                  <a:schemeClr val="tx1"/>
                </a:solidFill>
                <a:effectLst/>
                <a:latin typeface="+mn-lt"/>
                <a:ea typeface="+mn-ea"/>
                <a:cs typeface="+mn-cs"/>
              </a:rPr>
              <a:t> Taki, or “Navigator of the Heavens.” This Māori post sits at Scott Base, New Zealand’s Antarctic research station situated adjacent to the Ross Ice Shelf. The head of the carving (see in the middle photograph, Figure 8) looks directly skyward to symbolize the importance of celestial navigation to the Māori. The post is also decorated with stars, waves, water and animals to celebrate the Antarctic ecosystem and the importance of the environment. Figure 8 (middle) shows the full carving in the foreground with Scott Base in the background while Figure 9 (bottom right) pictures the view looking outward from the carving across the vast Ross Ice Shelf. </a:t>
            </a:r>
          </a:p>
          <a:p>
            <a:endParaRPr lang="en-US" dirty="0"/>
          </a:p>
        </p:txBody>
      </p:sp>
      <p:sp>
        <p:nvSpPr>
          <p:cNvPr id="4" name="Slide Number Placeholder 3"/>
          <p:cNvSpPr>
            <a:spLocks noGrp="1"/>
          </p:cNvSpPr>
          <p:nvPr>
            <p:ph type="sldNum" sz="quarter" idx="5"/>
          </p:nvPr>
        </p:nvSpPr>
        <p:spPr/>
        <p:txBody>
          <a:bodyPr/>
          <a:lstStyle/>
          <a:p>
            <a:fld id="{769E8DF0-3519-FE48-91CC-81953C63590E}" type="slidenum">
              <a:rPr lang="en-US" smtClean="0"/>
              <a:t>5</a:t>
            </a:fld>
            <a:endParaRPr lang="en-US"/>
          </a:p>
        </p:txBody>
      </p:sp>
    </p:spTree>
    <p:extLst>
      <p:ext uri="{BB962C8B-B14F-4D97-AF65-F5344CB8AC3E}">
        <p14:creationId xmlns:p14="http://schemas.microsoft.com/office/powerpoint/2010/main" val="26272394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1" kern="1200" dirty="0">
                <a:solidFill>
                  <a:schemeClr val="tx1"/>
                </a:solidFill>
                <a:effectLst/>
                <a:latin typeface="+mn-lt"/>
                <a:ea typeface="+mn-ea"/>
                <a:cs typeface="+mn-cs"/>
              </a:rPr>
              <a:t>Slide 6 </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 addition to the Māori presence in Antarctic exploration and research, Māori are also involved in the commercial use and preservation of Antarctic fisheries, including the Toothfish fishery. Toothfish (pictured in the images to the right) are a top predator in Antarctic waters and are the most prosperous fishery in the Ross Sea.</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 2010, there was an assessment of the long-term sustainability of the Ross Sea toothfish fishery from an Indigenous </a:t>
            </a:r>
            <a:r>
              <a:rPr lang="en-US" sz="1200" kern="1200" dirty="0" err="1">
                <a:solidFill>
                  <a:schemeClr val="tx1"/>
                </a:solidFill>
                <a:effectLst/>
                <a:latin typeface="+mn-lt"/>
                <a:ea typeface="+mn-ea"/>
                <a:cs typeface="+mn-cs"/>
              </a:rPr>
              <a:t>Ngāi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Tahu</a:t>
            </a:r>
            <a:r>
              <a:rPr lang="en-US" sz="1200" kern="1200" dirty="0">
                <a:solidFill>
                  <a:schemeClr val="tx1"/>
                </a:solidFill>
                <a:effectLst/>
                <a:latin typeface="+mn-lt"/>
                <a:ea typeface="+mn-ea"/>
                <a:cs typeface="+mn-cs"/>
              </a:rPr>
              <a:t> (A Māori iwi or “nation”) perspective. Some of the main priorities are “imposing catch size and limits,” “use of seasonal and spatial closures,” protections of habitats, protections of associated and dependent species, compliance, and enforcement. These Māori best practices highlighted how culture-centered “best practices” can lead to the sustainable long term outcome for the fishery. </a:t>
            </a:r>
          </a:p>
          <a:p>
            <a:r>
              <a:rPr lang="en-US" sz="1200" kern="1200" dirty="0">
                <a:solidFill>
                  <a:schemeClr val="tx1"/>
                </a:solidFill>
                <a:effectLst/>
                <a:latin typeface="+mn-lt"/>
                <a:ea typeface="+mn-ea"/>
                <a:cs typeface="+mn-cs"/>
              </a:rPr>
              <a:t>There are currently very limited mechanisms for the inclusion of environmental perspectives of Indigenous people in the Convention on the Conservation of Antarctic Marine Living Resources (CCAMLR). Inclusion of Indigenous best practices would likely be mutually beneficial for the sustainable management of Southern Ocean fisheries. </a:t>
            </a:r>
          </a:p>
          <a:p>
            <a:endParaRPr lang="en-US" dirty="0"/>
          </a:p>
        </p:txBody>
      </p:sp>
      <p:sp>
        <p:nvSpPr>
          <p:cNvPr id="4" name="Slide Number Placeholder 3"/>
          <p:cNvSpPr>
            <a:spLocks noGrp="1"/>
          </p:cNvSpPr>
          <p:nvPr>
            <p:ph type="sldNum" sz="quarter" idx="5"/>
          </p:nvPr>
        </p:nvSpPr>
        <p:spPr/>
        <p:txBody>
          <a:bodyPr/>
          <a:lstStyle/>
          <a:p>
            <a:fld id="{769E8DF0-3519-FE48-91CC-81953C63590E}" type="slidenum">
              <a:rPr lang="en-US" smtClean="0"/>
              <a:t>6</a:t>
            </a:fld>
            <a:endParaRPr lang="en-US"/>
          </a:p>
        </p:txBody>
      </p:sp>
    </p:spTree>
    <p:extLst>
      <p:ext uri="{BB962C8B-B14F-4D97-AF65-F5344CB8AC3E}">
        <p14:creationId xmlns:p14="http://schemas.microsoft.com/office/powerpoint/2010/main" val="7638393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kern="1200" dirty="0">
                <a:solidFill>
                  <a:schemeClr val="tx1"/>
                </a:solidFill>
                <a:effectLst/>
                <a:latin typeface="+mn-lt"/>
                <a:ea typeface="+mn-ea"/>
                <a:cs typeface="+mn-cs"/>
              </a:rPr>
              <a:t>Slide 7 </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This slide provides a broader context for Antarctica’s human history over time and moving into the future. This timeline comes from a paper by </a:t>
            </a:r>
            <a:r>
              <a:rPr lang="en-US" sz="1200" kern="1200" dirty="0" err="1">
                <a:solidFill>
                  <a:schemeClr val="tx1"/>
                </a:solidFill>
                <a:effectLst/>
                <a:latin typeface="+mn-lt"/>
                <a:ea typeface="+mn-ea"/>
                <a:cs typeface="+mn-cs"/>
              </a:rPr>
              <a:t>Wehi</a:t>
            </a:r>
            <a:r>
              <a:rPr lang="en-US" sz="1200" kern="1200" dirty="0">
                <a:solidFill>
                  <a:schemeClr val="tx1"/>
                </a:solidFill>
                <a:effectLst/>
                <a:latin typeface="+mn-lt"/>
                <a:ea typeface="+mn-ea"/>
                <a:cs typeface="+mn-cs"/>
              </a:rPr>
              <a:t> et al. (2021) and highlights major events such as Hui </a:t>
            </a:r>
            <a:r>
              <a:rPr lang="en-US" sz="1200" kern="1200" dirty="0" err="1">
                <a:solidFill>
                  <a:schemeClr val="tx1"/>
                </a:solidFill>
                <a:effectLst/>
                <a:latin typeface="+mn-lt"/>
                <a:ea typeface="+mn-ea"/>
                <a:cs typeface="+mn-cs"/>
              </a:rPr>
              <a:t>Te</a:t>
            </a:r>
            <a:r>
              <a:rPr lang="en-US" sz="1200" kern="1200" dirty="0">
                <a:solidFill>
                  <a:schemeClr val="tx1"/>
                </a:solidFill>
                <a:effectLst/>
                <a:latin typeface="+mn-lt"/>
                <a:ea typeface="+mn-ea"/>
                <a:cs typeface="+mn-cs"/>
              </a:rPr>
              <a:t> Rangiora’s voyage in ~650 A.D. to The Antarctic Treaty in 1961 to the planned review and revision of the Antarctic Treaty System in 2048. </a:t>
            </a:r>
          </a:p>
          <a:p>
            <a:endParaRPr lang="en-US" dirty="0"/>
          </a:p>
        </p:txBody>
      </p:sp>
      <p:sp>
        <p:nvSpPr>
          <p:cNvPr id="4" name="Slide Number Placeholder 3"/>
          <p:cNvSpPr>
            <a:spLocks noGrp="1"/>
          </p:cNvSpPr>
          <p:nvPr>
            <p:ph type="sldNum" sz="quarter" idx="5"/>
          </p:nvPr>
        </p:nvSpPr>
        <p:spPr/>
        <p:txBody>
          <a:bodyPr/>
          <a:lstStyle/>
          <a:p>
            <a:fld id="{769E8DF0-3519-FE48-91CC-81953C63590E}" type="slidenum">
              <a:rPr lang="en-US" smtClean="0"/>
              <a:t>7</a:t>
            </a:fld>
            <a:endParaRPr lang="en-US"/>
          </a:p>
        </p:txBody>
      </p:sp>
    </p:spTree>
    <p:extLst>
      <p:ext uri="{BB962C8B-B14F-4D97-AF65-F5344CB8AC3E}">
        <p14:creationId xmlns:p14="http://schemas.microsoft.com/office/powerpoint/2010/main" val="3511967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ED74F-CD93-5644-87D2-3386C7FB8B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A4E4E01-436A-4141-AAC7-F4D8A48285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E8D890-E947-C641-8512-619744F56748}"/>
              </a:ext>
            </a:extLst>
          </p:cNvPr>
          <p:cNvSpPr>
            <a:spLocks noGrp="1"/>
          </p:cNvSpPr>
          <p:nvPr>
            <p:ph type="dt" sz="half" idx="10"/>
          </p:nvPr>
        </p:nvSpPr>
        <p:spPr/>
        <p:txBody>
          <a:bodyPr/>
          <a:lstStyle/>
          <a:p>
            <a:fld id="{398547F1-9A16-BA4C-81D6-FDED03A1D815}" type="datetimeFigureOut">
              <a:rPr lang="en-US" smtClean="0"/>
              <a:t>10/14/21</a:t>
            </a:fld>
            <a:endParaRPr lang="en-US"/>
          </a:p>
        </p:txBody>
      </p:sp>
      <p:sp>
        <p:nvSpPr>
          <p:cNvPr id="5" name="Footer Placeholder 4">
            <a:extLst>
              <a:ext uri="{FF2B5EF4-FFF2-40B4-BE49-F238E27FC236}">
                <a16:creationId xmlns:a16="http://schemas.microsoft.com/office/drawing/2014/main" id="{E5F890DF-5591-4B40-A9B3-8CE0B1CFFE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6CA838-4CF5-1842-A150-E2842FCB07DF}"/>
              </a:ext>
            </a:extLst>
          </p:cNvPr>
          <p:cNvSpPr>
            <a:spLocks noGrp="1"/>
          </p:cNvSpPr>
          <p:nvPr>
            <p:ph type="sldNum" sz="quarter" idx="12"/>
          </p:nvPr>
        </p:nvSpPr>
        <p:spPr/>
        <p:txBody>
          <a:bodyPr/>
          <a:lstStyle/>
          <a:p>
            <a:fld id="{95796332-6DD4-7E4D-A94A-F77000275F33}" type="slidenum">
              <a:rPr lang="en-US" smtClean="0"/>
              <a:t>‹#›</a:t>
            </a:fld>
            <a:endParaRPr lang="en-US"/>
          </a:p>
        </p:txBody>
      </p:sp>
    </p:spTree>
    <p:extLst>
      <p:ext uri="{BB962C8B-B14F-4D97-AF65-F5344CB8AC3E}">
        <p14:creationId xmlns:p14="http://schemas.microsoft.com/office/powerpoint/2010/main" val="1719017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57D65-E465-C54A-AE04-8CAABCC135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7614F1D-C8C2-F44C-942A-D93ED930EC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0B01B4-C63C-C14A-8885-470A74C106C7}"/>
              </a:ext>
            </a:extLst>
          </p:cNvPr>
          <p:cNvSpPr>
            <a:spLocks noGrp="1"/>
          </p:cNvSpPr>
          <p:nvPr>
            <p:ph type="dt" sz="half" idx="10"/>
          </p:nvPr>
        </p:nvSpPr>
        <p:spPr/>
        <p:txBody>
          <a:bodyPr/>
          <a:lstStyle/>
          <a:p>
            <a:fld id="{398547F1-9A16-BA4C-81D6-FDED03A1D815}" type="datetimeFigureOut">
              <a:rPr lang="en-US" smtClean="0"/>
              <a:t>10/14/21</a:t>
            </a:fld>
            <a:endParaRPr lang="en-US"/>
          </a:p>
        </p:txBody>
      </p:sp>
      <p:sp>
        <p:nvSpPr>
          <p:cNvPr id="5" name="Footer Placeholder 4">
            <a:extLst>
              <a:ext uri="{FF2B5EF4-FFF2-40B4-BE49-F238E27FC236}">
                <a16:creationId xmlns:a16="http://schemas.microsoft.com/office/drawing/2014/main" id="{6C6108D4-82FD-8A4E-A110-D637AD8753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FAD40A-10DD-BE40-A299-BEC46B6C7BD4}"/>
              </a:ext>
            </a:extLst>
          </p:cNvPr>
          <p:cNvSpPr>
            <a:spLocks noGrp="1"/>
          </p:cNvSpPr>
          <p:nvPr>
            <p:ph type="sldNum" sz="quarter" idx="12"/>
          </p:nvPr>
        </p:nvSpPr>
        <p:spPr/>
        <p:txBody>
          <a:bodyPr/>
          <a:lstStyle/>
          <a:p>
            <a:fld id="{95796332-6DD4-7E4D-A94A-F77000275F33}" type="slidenum">
              <a:rPr lang="en-US" smtClean="0"/>
              <a:t>‹#›</a:t>
            </a:fld>
            <a:endParaRPr lang="en-US"/>
          </a:p>
        </p:txBody>
      </p:sp>
    </p:spTree>
    <p:extLst>
      <p:ext uri="{BB962C8B-B14F-4D97-AF65-F5344CB8AC3E}">
        <p14:creationId xmlns:p14="http://schemas.microsoft.com/office/powerpoint/2010/main" val="2610194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B22215-B884-A04D-8CD7-611D41A772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78C8EB-339A-8A4F-874B-286AF8FEC9D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77A0D3-FC7D-D749-B726-C02643EB90E4}"/>
              </a:ext>
            </a:extLst>
          </p:cNvPr>
          <p:cNvSpPr>
            <a:spLocks noGrp="1"/>
          </p:cNvSpPr>
          <p:nvPr>
            <p:ph type="dt" sz="half" idx="10"/>
          </p:nvPr>
        </p:nvSpPr>
        <p:spPr/>
        <p:txBody>
          <a:bodyPr/>
          <a:lstStyle/>
          <a:p>
            <a:fld id="{398547F1-9A16-BA4C-81D6-FDED03A1D815}" type="datetimeFigureOut">
              <a:rPr lang="en-US" smtClean="0"/>
              <a:t>10/14/21</a:t>
            </a:fld>
            <a:endParaRPr lang="en-US"/>
          </a:p>
        </p:txBody>
      </p:sp>
      <p:sp>
        <p:nvSpPr>
          <p:cNvPr id="5" name="Footer Placeholder 4">
            <a:extLst>
              <a:ext uri="{FF2B5EF4-FFF2-40B4-BE49-F238E27FC236}">
                <a16:creationId xmlns:a16="http://schemas.microsoft.com/office/drawing/2014/main" id="{163B4A10-52AD-564A-A97E-B2F668E7A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20FEC5-EC58-B545-B753-0FC412153A8A}"/>
              </a:ext>
            </a:extLst>
          </p:cNvPr>
          <p:cNvSpPr>
            <a:spLocks noGrp="1"/>
          </p:cNvSpPr>
          <p:nvPr>
            <p:ph type="sldNum" sz="quarter" idx="12"/>
          </p:nvPr>
        </p:nvSpPr>
        <p:spPr/>
        <p:txBody>
          <a:bodyPr/>
          <a:lstStyle/>
          <a:p>
            <a:fld id="{95796332-6DD4-7E4D-A94A-F77000275F33}" type="slidenum">
              <a:rPr lang="en-US" smtClean="0"/>
              <a:t>‹#›</a:t>
            </a:fld>
            <a:endParaRPr lang="en-US"/>
          </a:p>
        </p:txBody>
      </p:sp>
    </p:spTree>
    <p:extLst>
      <p:ext uri="{BB962C8B-B14F-4D97-AF65-F5344CB8AC3E}">
        <p14:creationId xmlns:p14="http://schemas.microsoft.com/office/powerpoint/2010/main" val="8508950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73802-9E98-394B-8916-3B2F89C03B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286EA7-4992-E843-88AD-A41D0884F1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DB7496-E677-1A40-95F8-D05553AA2F64}"/>
              </a:ext>
            </a:extLst>
          </p:cNvPr>
          <p:cNvSpPr>
            <a:spLocks noGrp="1"/>
          </p:cNvSpPr>
          <p:nvPr>
            <p:ph type="dt" sz="half" idx="10"/>
          </p:nvPr>
        </p:nvSpPr>
        <p:spPr/>
        <p:txBody>
          <a:bodyPr/>
          <a:lstStyle/>
          <a:p>
            <a:fld id="{398547F1-9A16-BA4C-81D6-FDED03A1D815}" type="datetimeFigureOut">
              <a:rPr lang="en-US" smtClean="0"/>
              <a:t>10/14/21</a:t>
            </a:fld>
            <a:endParaRPr lang="en-US"/>
          </a:p>
        </p:txBody>
      </p:sp>
      <p:sp>
        <p:nvSpPr>
          <p:cNvPr id="5" name="Footer Placeholder 4">
            <a:extLst>
              <a:ext uri="{FF2B5EF4-FFF2-40B4-BE49-F238E27FC236}">
                <a16:creationId xmlns:a16="http://schemas.microsoft.com/office/drawing/2014/main" id="{0BCF545B-D161-F64B-BD77-7C7A7FF94F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6834AF-69ED-AE4B-8D7C-C898921F15FA}"/>
              </a:ext>
            </a:extLst>
          </p:cNvPr>
          <p:cNvSpPr>
            <a:spLocks noGrp="1"/>
          </p:cNvSpPr>
          <p:nvPr>
            <p:ph type="sldNum" sz="quarter" idx="12"/>
          </p:nvPr>
        </p:nvSpPr>
        <p:spPr/>
        <p:txBody>
          <a:bodyPr/>
          <a:lstStyle/>
          <a:p>
            <a:fld id="{95796332-6DD4-7E4D-A94A-F77000275F33}" type="slidenum">
              <a:rPr lang="en-US" smtClean="0"/>
              <a:t>‹#›</a:t>
            </a:fld>
            <a:endParaRPr lang="en-US"/>
          </a:p>
        </p:txBody>
      </p:sp>
    </p:spTree>
    <p:extLst>
      <p:ext uri="{BB962C8B-B14F-4D97-AF65-F5344CB8AC3E}">
        <p14:creationId xmlns:p14="http://schemas.microsoft.com/office/powerpoint/2010/main" val="3832395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3B0AE-E332-A745-924D-B297BC77AF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D13C5F1-A474-204E-B7CB-F170E8053B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47500A5-C2F9-6043-9AD9-A97DBD290FD1}"/>
              </a:ext>
            </a:extLst>
          </p:cNvPr>
          <p:cNvSpPr>
            <a:spLocks noGrp="1"/>
          </p:cNvSpPr>
          <p:nvPr>
            <p:ph type="dt" sz="half" idx="10"/>
          </p:nvPr>
        </p:nvSpPr>
        <p:spPr/>
        <p:txBody>
          <a:bodyPr/>
          <a:lstStyle/>
          <a:p>
            <a:fld id="{398547F1-9A16-BA4C-81D6-FDED03A1D815}" type="datetimeFigureOut">
              <a:rPr lang="en-US" smtClean="0"/>
              <a:t>10/14/21</a:t>
            </a:fld>
            <a:endParaRPr lang="en-US"/>
          </a:p>
        </p:txBody>
      </p:sp>
      <p:sp>
        <p:nvSpPr>
          <p:cNvPr id="5" name="Footer Placeholder 4">
            <a:extLst>
              <a:ext uri="{FF2B5EF4-FFF2-40B4-BE49-F238E27FC236}">
                <a16:creationId xmlns:a16="http://schemas.microsoft.com/office/drawing/2014/main" id="{77A99910-7119-E744-ACF1-72A54EA2F9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A86366-D483-5644-8A6A-6A132EF1DFD7}"/>
              </a:ext>
            </a:extLst>
          </p:cNvPr>
          <p:cNvSpPr>
            <a:spLocks noGrp="1"/>
          </p:cNvSpPr>
          <p:nvPr>
            <p:ph type="sldNum" sz="quarter" idx="12"/>
          </p:nvPr>
        </p:nvSpPr>
        <p:spPr/>
        <p:txBody>
          <a:bodyPr/>
          <a:lstStyle/>
          <a:p>
            <a:fld id="{95796332-6DD4-7E4D-A94A-F77000275F33}" type="slidenum">
              <a:rPr lang="en-US" smtClean="0"/>
              <a:t>‹#›</a:t>
            </a:fld>
            <a:endParaRPr lang="en-US"/>
          </a:p>
        </p:txBody>
      </p:sp>
    </p:spTree>
    <p:extLst>
      <p:ext uri="{BB962C8B-B14F-4D97-AF65-F5344CB8AC3E}">
        <p14:creationId xmlns:p14="http://schemas.microsoft.com/office/powerpoint/2010/main" val="3512323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34A4F-FE1A-9546-B087-18A8529641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7E7F13-FDC1-7C40-AEBF-02F10DD4EAC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525B4B-20FA-5649-823E-39D690D0C10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3E0948-8A73-844D-8546-E7ED0246A63D}"/>
              </a:ext>
            </a:extLst>
          </p:cNvPr>
          <p:cNvSpPr>
            <a:spLocks noGrp="1"/>
          </p:cNvSpPr>
          <p:nvPr>
            <p:ph type="dt" sz="half" idx="10"/>
          </p:nvPr>
        </p:nvSpPr>
        <p:spPr/>
        <p:txBody>
          <a:bodyPr/>
          <a:lstStyle/>
          <a:p>
            <a:fld id="{398547F1-9A16-BA4C-81D6-FDED03A1D815}" type="datetimeFigureOut">
              <a:rPr lang="en-US" smtClean="0"/>
              <a:t>10/14/21</a:t>
            </a:fld>
            <a:endParaRPr lang="en-US"/>
          </a:p>
        </p:txBody>
      </p:sp>
      <p:sp>
        <p:nvSpPr>
          <p:cNvPr id="6" name="Footer Placeholder 5">
            <a:extLst>
              <a:ext uri="{FF2B5EF4-FFF2-40B4-BE49-F238E27FC236}">
                <a16:creationId xmlns:a16="http://schemas.microsoft.com/office/drawing/2014/main" id="{94A906CF-4508-524A-8B55-9A2FA25307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FD4D3C-6136-E94C-8D6A-FFBAA45514CE}"/>
              </a:ext>
            </a:extLst>
          </p:cNvPr>
          <p:cNvSpPr>
            <a:spLocks noGrp="1"/>
          </p:cNvSpPr>
          <p:nvPr>
            <p:ph type="sldNum" sz="quarter" idx="12"/>
          </p:nvPr>
        </p:nvSpPr>
        <p:spPr/>
        <p:txBody>
          <a:bodyPr/>
          <a:lstStyle/>
          <a:p>
            <a:fld id="{95796332-6DD4-7E4D-A94A-F77000275F33}" type="slidenum">
              <a:rPr lang="en-US" smtClean="0"/>
              <a:t>‹#›</a:t>
            </a:fld>
            <a:endParaRPr lang="en-US"/>
          </a:p>
        </p:txBody>
      </p:sp>
    </p:spTree>
    <p:extLst>
      <p:ext uri="{BB962C8B-B14F-4D97-AF65-F5344CB8AC3E}">
        <p14:creationId xmlns:p14="http://schemas.microsoft.com/office/powerpoint/2010/main" val="12957133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D5E95-E645-344F-9A8A-CCA30C9F262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9D86A3-5B80-DF4C-8AC3-D1D11253F6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7C9C57-96FF-614D-8E1E-8029C7E35E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B6AAC53-0D81-7241-B69C-72CC800797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F8F6AB-B9C5-9341-8835-9AE73BC5E1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875F55-7B34-D44F-BE3F-4F918EC040EC}"/>
              </a:ext>
            </a:extLst>
          </p:cNvPr>
          <p:cNvSpPr>
            <a:spLocks noGrp="1"/>
          </p:cNvSpPr>
          <p:nvPr>
            <p:ph type="dt" sz="half" idx="10"/>
          </p:nvPr>
        </p:nvSpPr>
        <p:spPr/>
        <p:txBody>
          <a:bodyPr/>
          <a:lstStyle/>
          <a:p>
            <a:fld id="{398547F1-9A16-BA4C-81D6-FDED03A1D815}" type="datetimeFigureOut">
              <a:rPr lang="en-US" smtClean="0"/>
              <a:t>10/14/21</a:t>
            </a:fld>
            <a:endParaRPr lang="en-US"/>
          </a:p>
        </p:txBody>
      </p:sp>
      <p:sp>
        <p:nvSpPr>
          <p:cNvPr id="8" name="Footer Placeholder 7">
            <a:extLst>
              <a:ext uri="{FF2B5EF4-FFF2-40B4-BE49-F238E27FC236}">
                <a16:creationId xmlns:a16="http://schemas.microsoft.com/office/drawing/2014/main" id="{E959BC24-E715-F147-9A9B-ACAEB93FEA3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F7146EB-0002-1345-999A-42A8C8C52F22}"/>
              </a:ext>
            </a:extLst>
          </p:cNvPr>
          <p:cNvSpPr>
            <a:spLocks noGrp="1"/>
          </p:cNvSpPr>
          <p:nvPr>
            <p:ph type="sldNum" sz="quarter" idx="12"/>
          </p:nvPr>
        </p:nvSpPr>
        <p:spPr/>
        <p:txBody>
          <a:bodyPr/>
          <a:lstStyle/>
          <a:p>
            <a:fld id="{95796332-6DD4-7E4D-A94A-F77000275F33}" type="slidenum">
              <a:rPr lang="en-US" smtClean="0"/>
              <a:t>‹#›</a:t>
            </a:fld>
            <a:endParaRPr lang="en-US"/>
          </a:p>
        </p:txBody>
      </p:sp>
    </p:spTree>
    <p:extLst>
      <p:ext uri="{BB962C8B-B14F-4D97-AF65-F5344CB8AC3E}">
        <p14:creationId xmlns:p14="http://schemas.microsoft.com/office/powerpoint/2010/main" val="14355821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8F06B-6222-194B-AE70-2902CDE049C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F73ADFE-9DC8-F649-9347-BF49470178F4}"/>
              </a:ext>
            </a:extLst>
          </p:cNvPr>
          <p:cNvSpPr>
            <a:spLocks noGrp="1"/>
          </p:cNvSpPr>
          <p:nvPr>
            <p:ph type="dt" sz="half" idx="10"/>
          </p:nvPr>
        </p:nvSpPr>
        <p:spPr/>
        <p:txBody>
          <a:bodyPr/>
          <a:lstStyle/>
          <a:p>
            <a:fld id="{398547F1-9A16-BA4C-81D6-FDED03A1D815}" type="datetimeFigureOut">
              <a:rPr lang="en-US" smtClean="0"/>
              <a:t>10/14/21</a:t>
            </a:fld>
            <a:endParaRPr lang="en-US"/>
          </a:p>
        </p:txBody>
      </p:sp>
      <p:sp>
        <p:nvSpPr>
          <p:cNvPr id="4" name="Footer Placeholder 3">
            <a:extLst>
              <a:ext uri="{FF2B5EF4-FFF2-40B4-BE49-F238E27FC236}">
                <a16:creationId xmlns:a16="http://schemas.microsoft.com/office/drawing/2014/main" id="{6D7D7626-F512-8143-A043-A8462D5F60C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4692C86-106B-C544-8ACA-BC64E8AB991D}"/>
              </a:ext>
            </a:extLst>
          </p:cNvPr>
          <p:cNvSpPr>
            <a:spLocks noGrp="1"/>
          </p:cNvSpPr>
          <p:nvPr>
            <p:ph type="sldNum" sz="quarter" idx="12"/>
          </p:nvPr>
        </p:nvSpPr>
        <p:spPr/>
        <p:txBody>
          <a:bodyPr/>
          <a:lstStyle/>
          <a:p>
            <a:fld id="{95796332-6DD4-7E4D-A94A-F77000275F33}" type="slidenum">
              <a:rPr lang="en-US" smtClean="0"/>
              <a:t>‹#›</a:t>
            </a:fld>
            <a:endParaRPr lang="en-US"/>
          </a:p>
        </p:txBody>
      </p:sp>
    </p:spTree>
    <p:extLst>
      <p:ext uri="{BB962C8B-B14F-4D97-AF65-F5344CB8AC3E}">
        <p14:creationId xmlns:p14="http://schemas.microsoft.com/office/powerpoint/2010/main" val="2123934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EC9B6B-9840-084F-A136-39D113F77973}"/>
              </a:ext>
            </a:extLst>
          </p:cNvPr>
          <p:cNvSpPr>
            <a:spLocks noGrp="1"/>
          </p:cNvSpPr>
          <p:nvPr>
            <p:ph type="dt" sz="half" idx="10"/>
          </p:nvPr>
        </p:nvSpPr>
        <p:spPr/>
        <p:txBody>
          <a:bodyPr/>
          <a:lstStyle/>
          <a:p>
            <a:fld id="{398547F1-9A16-BA4C-81D6-FDED03A1D815}" type="datetimeFigureOut">
              <a:rPr lang="en-US" smtClean="0"/>
              <a:t>10/14/21</a:t>
            </a:fld>
            <a:endParaRPr lang="en-US"/>
          </a:p>
        </p:txBody>
      </p:sp>
      <p:sp>
        <p:nvSpPr>
          <p:cNvPr id="3" name="Footer Placeholder 2">
            <a:extLst>
              <a:ext uri="{FF2B5EF4-FFF2-40B4-BE49-F238E27FC236}">
                <a16:creationId xmlns:a16="http://schemas.microsoft.com/office/drawing/2014/main" id="{347C34DE-DADE-CE46-BA93-1C9022A7242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CA711C3-EB2B-7E4E-8B52-65C3DE5FA4A2}"/>
              </a:ext>
            </a:extLst>
          </p:cNvPr>
          <p:cNvSpPr>
            <a:spLocks noGrp="1"/>
          </p:cNvSpPr>
          <p:nvPr>
            <p:ph type="sldNum" sz="quarter" idx="12"/>
          </p:nvPr>
        </p:nvSpPr>
        <p:spPr/>
        <p:txBody>
          <a:bodyPr/>
          <a:lstStyle/>
          <a:p>
            <a:fld id="{95796332-6DD4-7E4D-A94A-F77000275F33}" type="slidenum">
              <a:rPr lang="en-US" smtClean="0"/>
              <a:t>‹#›</a:t>
            </a:fld>
            <a:endParaRPr lang="en-US"/>
          </a:p>
        </p:txBody>
      </p:sp>
    </p:spTree>
    <p:extLst>
      <p:ext uri="{BB962C8B-B14F-4D97-AF65-F5344CB8AC3E}">
        <p14:creationId xmlns:p14="http://schemas.microsoft.com/office/powerpoint/2010/main" val="12563648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593A3-615F-9F49-B2CE-DF2E89B614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E19383D-615D-994C-A35C-2A0D9D7D07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5BA91-44B7-BA43-B641-0EB7C39832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BE5444-803E-3B4E-9A70-4AEF8CEC8A62}"/>
              </a:ext>
            </a:extLst>
          </p:cNvPr>
          <p:cNvSpPr>
            <a:spLocks noGrp="1"/>
          </p:cNvSpPr>
          <p:nvPr>
            <p:ph type="dt" sz="half" idx="10"/>
          </p:nvPr>
        </p:nvSpPr>
        <p:spPr/>
        <p:txBody>
          <a:bodyPr/>
          <a:lstStyle/>
          <a:p>
            <a:fld id="{398547F1-9A16-BA4C-81D6-FDED03A1D815}" type="datetimeFigureOut">
              <a:rPr lang="en-US" smtClean="0"/>
              <a:t>10/14/21</a:t>
            </a:fld>
            <a:endParaRPr lang="en-US"/>
          </a:p>
        </p:txBody>
      </p:sp>
      <p:sp>
        <p:nvSpPr>
          <p:cNvPr id="6" name="Footer Placeholder 5">
            <a:extLst>
              <a:ext uri="{FF2B5EF4-FFF2-40B4-BE49-F238E27FC236}">
                <a16:creationId xmlns:a16="http://schemas.microsoft.com/office/drawing/2014/main" id="{2C41324D-657E-2343-9D00-518A42562B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57E0A1-FAA4-BD45-893E-BB1F0EAD1AAD}"/>
              </a:ext>
            </a:extLst>
          </p:cNvPr>
          <p:cNvSpPr>
            <a:spLocks noGrp="1"/>
          </p:cNvSpPr>
          <p:nvPr>
            <p:ph type="sldNum" sz="quarter" idx="12"/>
          </p:nvPr>
        </p:nvSpPr>
        <p:spPr/>
        <p:txBody>
          <a:bodyPr/>
          <a:lstStyle/>
          <a:p>
            <a:fld id="{95796332-6DD4-7E4D-A94A-F77000275F33}" type="slidenum">
              <a:rPr lang="en-US" smtClean="0"/>
              <a:t>‹#›</a:t>
            </a:fld>
            <a:endParaRPr lang="en-US"/>
          </a:p>
        </p:txBody>
      </p:sp>
    </p:spTree>
    <p:extLst>
      <p:ext uri="{BB962C8B-B14F-4D97-AF65-F5344CB8AC3E}">
        <p14:creationId xmlns:p14="http://schemas.microsoft.com/office/powerpoint/2010/main" val="10728953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14322-3B2B-B942-B338-AB8A5A1197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7805C10-83F7-EA45-9E32-9C305342C8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48E1B7D-0F2C-1544-9C6F-1F03219823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8A314D-B0CD-5C43-B11B-792B20D4304E}"/>
              </a:ext>
            </a:extLst>
          </p:cNvPr>
          <p:cNvSpPr>
            <a:spLocks noGrp="1"/>
          </p:cNvSpPr>
          <p:nvPr>
            <p:ph type="dt" sz="half" idx="10"/>
          </p:nvPr>
        </p:nvSpPr>
        <p:spPr/>
        <p:txBody>
          <a:bodyPr/>
          <a:lstStyle/>
          <a:p>
            <a:fld id="{398547F1-9A16-BA4C-81D6-FDED03A1D815}" type="datetimeFigureOut">
              <a:rPr lang="en-US" smtClean="0"/>
              <a:t>10/14/21</a:t>
            </a:fld>
            <a:endParaRPr lang="en-US"/>
          </a:p>
        </p:txBody>
      </p:sp>
      <p:sp>
        <p:nvSpPr>
          <p:cNvPr id="6" name="Footer Placeholder 5">
            <a:extLst>
              <a:ext uri="{FF2B5EF4-FFF2-40B4-BE49-F238E27FC236}">
                <a16:creationId xmlns:a16="http://schemas.microsoft.com/office/drawing/2014/main" id="{8F9F35F4-7F0C-DC47-A323-105DC9B705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0D00FC-0DCB-DF40-8FCE-45ED60963B57}"/>
              </a:ext>
            </a:extLst>
          </p:cNvPr>
          <p:cNvSpPr>
            <a:spLocks noGrp="1"/>
          </p:cNvSpPr>
          <p:nvPr>
            <p:ph type="sldNum" sz="quarter" idx="12"/>
          </p:nvPr>
        </p:nvSpPr>
        <p:spPr/>
        <p:txBody>
          <a:bodyPr/>
          <a:lstStyle/>
          <a:p>
            <a:fld id="{95796332-6DD4-7E4D-A94A-F77000275F33}" type="slidenum">
              <a:rPr lang="en-US" smtClean="0"/>
              <a:t>‹#›</a:t>
            </a:fld>
            <a:endParaRPr lang="en-US"/>
          </a:p>
        </p:txBody>
      </p:sp>
    </p:spTree>
    <p:extLst>
      <p:ext uri="{BB962C8B-B14F-4D97-AF65-F5344CB8AC3E}">
        <p14:creationId xmlns:p14="http://schemas.microsoft.com/office/powerpoint/2010/main" val="9693470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4EB30D5-4071-7A46-8217-AC6880B18B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31F096-B581-4948-AEB8-77CDA2E282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38F0BC-55E9-5D48-B5FE-C63755203B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8547F1-9A16-BA4C-81D6-FDED03A1D815}" type="datetimeFigureOut">
              <a:rPr lang="en-US" smtClean="0"/>
              <a:t>10/14/21</a:t>
            </a:fld>
            <a:endParaRPr lang="en-US"/>
          </a:p>
        </p:txBody>
      </p:sp>
      <p:sp>
        <p:nvSpPr>
          <p:cNvPr id="5" name="Footer Placeholder 4">
            <a:extLst>
              <a:ext uri="{FF2B5EF4-FFF2-40B4-BE49-F238E27FC236}">
                <a16:creationId xmlns:a16="http://schemas.microsoft.com/office/drawing/2014/main" id="{B472CCA8-0752-E048-8F5A-FC42F397B9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F138A6B-A5E8-B345-ABFE-E3A9E471B6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96332-6DD4-7E4D-A94A-F77000275F33}" type="slidenum">
              <a:rPr lang="en-US" smtClean="0"/>
              <a:t>‹#›</a:t>
            </a:fld>
            <a:endParaRPr lang="en-US"/>
          </a:p>
        </p:txBody>
      </p:sp>
    </p:spTree>
    <p:extLst>
      <p:ext uri="{BB962C8B-B14F-4D97-AF65-F5344CB8AC3E}">
        <p14:creationId xmlns:p14="http://schemas.microsoft.com/office/powerpoint/2010/main" val="1733102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hyperlink" Target="https://geo-context.github.io/"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hyperlink" Target="https://maoriantarctica.org/voyaging-south/"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E7C1B-370E-B04D-965A-F55279029427}"/>
              </a:ext>
            </a:extLst>
          </p:cNvPr>
          <p:cNvSpPr txBox="1">
            <a:spLocks/>
          </p:cNvSpPr>
          <p:nvPr/>
        </p:nvSpPr>
        <p:spPr>
          <a:xfrm>
            <a:off x="4194875" y="848559"/>
            <a:ext cx="7883469" cy="2286276"/>
          </a:xfrm>
          <a:prstGeom prst="rect">
            <a:avLst/>
          </a:prstGeom>
        </p:spPr>
        <p:txBody>
          <a:bodyPr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4800" dirty="0"/>
              <a:t>The </a:t>
            </a:r>
            <a:r>
              <a:rPr lang="en-US" sz="4800" dirty="0" err="1"/>
              <a:t>Māori</a:t>
            </a:r>
            <a:r>
              <a:rPr lang="en-US" sz="4800" dirty="0"/>
              <a:t> &amp; Antarctica </a:t>
            </a:r>
          </a:p>
        </p:txBody>
      </p:sp>
      <p:sp>
        <p:nvSpPr>
          <p:cNvPr id="3" name="Subtitle 2">
            <a:extLst>
              <a:ext uri="{FF2B5EF4-FFF2-40B4-BE49-F238E27FC236}">
                <a16:creationId xmlns:a16="http://schemas.microsoft.com/office/drawing/2014/main" id="{E59A14B1-D15E-EC41-AD58-F99E14003DE0}"/>
              </a:ext>
            </a:extLst>
          </p:cNvPr>
          <p:cNvSpPr txBox="1">
            <a:spLocks/>
          </p:cNvSpPr>
          <p:nvPr/>
        </p:nvSpPr>
        <p:spPr>
          <a:xfrm>
            <a:off x="494259" y="6033699"/>
            <a:ext cx="11360800" cy="57357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2133" dirty="0"/>
          </a:p>
        </p:txBody>
      </p:sp>
      <p:pic>
        <p:nvPicPr>
          <p:cNvPr id="4" name="Picture 3">
            <a:extLst>
              <a:ext uri="{FF2B5EF4-FFF2-40B4-BE49-F238E27FC236}">
                <a16:creationId xmlns:a16="http://schemas.microsoft.com/office/drawing/2014/main" id="{865C02AC-7FBA-0A49-B8C7-C0F3E8F9037B}"/>
              </a:ext>
            </a:extLst>
          </p:cNvPr>
          <p:cNvPicPr>
            <a:picLocks noChangeAspect="1"/>
          </p:cNvPicPr>
          <p:nvPr/>
        </p:nvPicPr>
        <p:blipFill>
          <a:blip r:embed="rId3"/>
          <a:stretch>
            <a:fillRect/>
          </a:stretch>
        </p:blipFill>
        <p:spPr>
          <a:xfrm>
            <a:off x="966206" y="490422"/>
            <a:ext cx="3010309" cy="2788620"/>
          </a:xfrm>
          <a:prstGeom prst="rect">
            <a:avLst/>
          </a:prstGeom>
        </p:spPr>
      </p:pic>
      <p:sp>
        <p:nvSpPr>
          <p:cNvPr id="6" name="Rectangle 5">
            <a:extLst>
              <a:ext uri="{FF2B5EF4-FFF2-40B4-BE49-F238E27FC236}">
                <a16:creationId xmlns:a16="http://schemas.microsoft.com/office/drawing/2014/main" id="{45D9551B-C39B-924E-A8B6-2A2C8D98916F}"/>
              </a:ext>
            </a:extLst>
          </p:cNvPr>
          <p:cNvSpPr/>
          <p:nvPr/>
        </p:nvSpPr>
        <p:spPr>
          <a:xfrm>
            <a:off x="494259" y="3774720"/>
            <a:ext cx="11360800" cy="3416320"/>
          </a:xfrm>
          <a:prstGeom prst="rect">
            <a:avLst/>
          </a:prstGeom>
        </p:spPr>
        <p:txBody>
          <a:bodyPr wrap="square">
            <a:spAutoFit/>
          </a:bodyPr>
          <a:lstStyle/>
          <a:p>
            <a:r>
              <a:rPr lang="en-US" sz="2400" b="1" dirty="0">
                <a:ea typeface="Calibri" panose="020F0502020204030204" pitchFamily="34" charset="0"/>
                <a:cs typeface="Arial" panose="020B0604020202020204" pitchFamily="34" charset="0"/>
              </a:rPr>
              <a:t>Contributors</a:t>
            </a:r>
            <a:r>
              <a:rPr lang="en-US" sz="2400" dirty="0">
                <a:ea typeface="Calibri" panose="020F0502020204030204" pitchFamily="34" charset="0"/>
                <a:cs typeface="Arial" panose="020B0604020202020204" pitchFamily="34" charset="0"/>
              </a:rPr>
              <a:t>: Claire Jasper</a:t>
            </a:r>
          </a:p>
          <a:p>
            <a:r>
              <a:rPr lang="en-US" sz="2400" b="1" dirty="0">
                <a:ea typeface="Calibri" panose="020F0502020204030204" pitchFamily="34" charset="0"/>
                <a:cs typeface="Arial" panose="020B0604020202020204" pitchFamily="34" charset="0"/>
              </a:rPr>
              <a:t>Keywords</a:t>
            </a:r>
            <a:r>
              <a:rPr lang="en-US" sz="2400" dirty="0">
                <a:ea typeface="Calibri" panose="020F0502020204030204" pitchFamily="34" charset="0"/>
                <a:cs typeface="Arial" panose="020B0604020202020204" pitchFamily="34" charset="0"/>
              </a:rPr>
              <a:t>: </a:t>
            </a:r>
            <a:r>
              <a:rPr lang="en" sz="2400" dirty="0"/>
              <a:t>Indigenous people, Indigenous knowledge, Antarctica, exploration, </a:t>
            </a:r>
            <a:r>
              <a:rPr lang="en-US" sz="2400" dirty="0" err="1"/>
              <a:t>Māori</a:t>
            </a:r>
            <a:endParaRPr lang="en" sz="2400" dirty="0"/>
          </a:p>
          <a:p>
            <a:r>
              <a:rPr lang="en-US" sz="2400" b="1" dirty="0">
                <a:ea typeface="Calibri" panose="020F0502020204030204" pitchFamily="34" charset="0"/>
                <a:cs typeface="Arial" panose="020B0604020202020204" pitchFamily="34" charset="0"/>
              </a:rPr>
              <a:t>Location</a:t>
            </a:r>
            <a:r>
              <a:rPr lang="en-US" sz="2400" dirty="0">
                <a:ea typeface="Calibri" panose="020F0502020204030204" pitchFamily="34" charset="0"/>
                <a:cs typeface="Arial" panose="020B0604020202020204" pitchFamily="34" charset="0"/>
              </a:rPr>
              <a:t>: </a:t>
            </a:r>
            <a:r>
              <a:rPr lang="en" sz="2400" dirty="0"/>
              <a:t>New Zealand, Antarctica</a:t>
            </a:r>
          </a:p>
          <a:p>
            <a:r>
              <a:rPr lang="en-US" sz="2400" b="1" dirty="0">
                <a:ea typeface="Calibri" panose="020F0502020204030204" pitchFamily="34" charset="0"/>
                <a:cs typeface="Arial" panose="020B0604020202020204" pitchFamily="34" charset="0"/>
              </a:rPr>
              <a:t>People</a:t>
            </a:r>
            <a:r>
              <a:rPr lang="en-US" sz="2400" dirty="0">
                <a:ea typeface="Calibri" panose="020F0502020204030204" pitchFamily="34" charset="0"/>
                <a:cs typeface="Arial" panose="020B0604020202020204" pitchFamily="34" charset="0"/>
              </a:rPr>
              <a:t>: </a:t>
            </a:r>
            <a:r>
              <a:rPr lang="en-US" sz="2400" dirty="0" err="1"/>
              <a:t>Māori</a:t>
            </a:r>
            <a:r>
              <a:rPr lang="en-US" sz="2400" dirty="0"/>
              <a:t>, Hui-</a:t>
            </a:r>
            <a:r>
              <a:rPr lang="en-US" sz="2400" dirty="0" err="1"/>
              <a:t>Te</a:t>
            </a:r>
            <a:r>
              <a:rPr lang="en-US" sz="2400" dirty="0"/>
              <a:t>-Rangiora</a:t>
            </a:r>
            <a:endParaRPr lang="en-US" sz="2400" dirty="0">
              <a:ea typeface="Calibri" panose="020F0502020204030204" pitchFamily="34" charset="0"/>
              <a:cs typeface="Arial" panose="020B0604020202020204" pitchFamily="34" charset="0"/>
            </a:endParaRPr>
          </a:p>
          <a:p>
            <a:r>
              <a:rPr lang="en-US" sz="2400" b="1" dirty="0">
                <a:ea typeface="Calibri" panose="020F0502020204030204" pitchFamily="34" charset="0"/>
                <a:cs typeface="Arial" panose="020B0604020202020204" pitchFamily="34" charset="0"/>
              </a:rPr>
              <a:t>Last updated</a:t>
            </a:r>
            <a:r>
              <a:rPr lang="en-US" sz="2400" dirty="0">
                <a:ea typeface="Calibri" panose="020F0502020204030204" pitchFamily="34" charset="0"/>
                <a:cs typeface="Arial" panose="020B0604020202020204" pitchFamily="34" charset="0"/>
              </a:rPr>
              <a:t>: October 15</a:t>
            </a:r>
            <a:r>
              <a:rPr lang="en-US" sz="2400" baseline="30000" dirty="0">
                <a:ea typeface="Calibri" panose="020F0502020204030204" pitchFamily="34" charset="0"/>
                <a:cs typeface="Arial" panose="020B0604020202020204" pitchFamily="34" charset="0"/>
              </a:rPr>
              <a:t>th</a:t>
            </a:r>
            <a:r>
              <a:rPr lang="en-US" sz="2400" dirty="0">
                <a:ea typeface="Calibri" panose="020F0502020204030204" pitchFamily="34" charset="0"/>
                <a:cs typeface="Arial" panose="020B0604020202020204" pitchFamily="34" charset="0"/>
              </a:rPr>
              <a:t>, 2021</a:t>
            </a:r>
          </a:p>
          <a:p>
            <a:endParaRPr lang="en-US" sz="2400" dirty="0">
              <a:latin typeface="Arial" panose="020B0604020202020204" pitchFamily="34" charset="0"/>
              <a:ea typeface="Calibri" panose="020F0502020204030204" pitchFamily="34" charset="0"/>
              <a:cs typeface="Arial" panose="020B0604020202020204" pitchFamily="34" charset="0"/>
            </a:endParaRPr>
          </a:p>
          <a:p>
            <a:r>
              <a:rPr lang="en-US" sz="2400" dirty="0"/>
              <a:t>Visit </a:t>
            </a:r>
            <a:r>
              <a:rPr lang="en-US" sz="2400" b="1" dirty="0">
                <a:hlinkClick r:id="rId4"/>
              </a:rPr>
              <a:t>https://geo-context.github.io</a:t>
            </a:r>
            <a:r>
              <a:rPr lang="en-US" sz="2400" b="1" dirty="0"/>
              <a:t> </a:t>
            </a:r>
            <a:r>
              <a:rPr lang="en-US" sz="2400" dirty="0"/>
              <a:t>for the teacher’s companion guide to these slides.</a:t>
            </a:r>
          </a:p>
          <a:p>
            <a:pPr algn="ctr"/>
            <a:endParaRPr lang="en-US" sz="2400" dirty="0"/>
          </a:p>
          <a:p>
            <a:endParaRPr lang="en-US" sz="2400" dirty="0">
              <a:latin typeface="Arial" panose="020B0604020202020204" pitchFamily="34" charset="0"/>
              <a:ea typeface="Calibri" panose="020F050202020403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D17D0FD5-5079-344B-8B8E-6C13B8D4F647}"/>
              </a:ext>
            </a:extLst>
          </p:cNvPr>
          <p:cNvSpPr/>
          <p:nvPr/>
        </p:nvSpPr>
        <p:spPr>
          <a:xfrm>
            <a:off x="5459248" y="2722581"/>
            <a:ext cx="5512480" cy="748988"/>
          </a:xfrm>
          <a:prstGeom prst="rect">
            <a:avLst/>
          </a:prstGeom>
          <a:solidFill>
            <a:schemeClr val="accent6">
              <a:lumMod val="20000"/>
              <a:lumOff val="80000"/>
            </a:schemeClr>
          </a:solidFill>
        </p:spPr>
        <p:txBody>
          <a:bodyPr wrap="square">
            <a:spAutoFit/>
          </a:bodyPr>
          <a:lstStyle/>
          <a:p>
            <a:r>
              <a:rPr lang="en-US" sz="2667" i="1" dirty="0">
                <a:solidFill>
                  <a:schemeClr val="accent5">
                    <a:lumMod val="75000"/>
                  </a:schemeClr>
                </a:solidFill>
                <a:latin typeface="MinionPro"/>
              </a:rPr>
              <a:t>Mō </a:t>
            </a:r>
            <a:r>
              <a:rPr lang="en-US" sz="2667" i="1" dirty="0" err="1">
                <a:solidFill>
                  <a:schemeClr val="accent5">
                    <a:lumMod val="75000"/>
                  </a:schemeClr>
                </a:solidFill>
                <a:latin typeface="MinionPro"/>
              </a:rPr>
              <a:t>tātou</a:t>
            </a:r>
            <a:r>
              <a:rPr lang="en-US" sz="2667" i="1" dirty="0">
                <a:solidFill>
                  <a:schemeClr val="accent5">
                    <a:lumMod val="75000"/>
                  </a:schemeClr>
                </a:solidFill>
                <a:latin typeface="MinionPro"/>
              </a:rPr>
              <a:t>, ā, </a:t>
            </a:r>
            <a:r>
              <a:rPr lang="en-US" sz="2667" i="1" dirty="0" err="1">
                <a:solidFill>
                  <a:schemeClr val="accent5">
                    <a:lumMod val="75000"/>
                  </a:schemeClr>
                </a:solidFill>
                <a:latin typeface="MinionPro"/>
              </a:rPr>
              <a:t>mo</a:t>
            </a:r>
            <a:r>
              <a:rPr lang="en-US" sz="2667" i="1" dirty="0">
                <a:solidFill>
                  <a:schemeClr val="accent5">
                    <a:lumMod val="75000"/>
                  </a:schemeClr>
                </a:solidFill>
                <a:latin typeface="MinionPro"/>
              </a:rPr>
              <a:t>̄ kā </a:t>
            </a:r>
            <a:r>
              <a:rPr lang="en-US" sz="2667" i="1" dirty="0" err="1">
                <a:solidFill>
                  <a:schemeClr val="accent5">
                    <a:lumMod val="75000"/>
                  </a:schemeClr>
                </a:solidFill>
                <a:latin typeface="MinionPro"/>
              </a:rPr>
              <a:t>uri</a:t>
            </a:r>
            <a:r>
              <a:rPr lang="en-US" sz="2667" i="1" dirty="0">
                <a:solidFill>
                  <a:schemeClr val="accent5">
                    <a:lumMod val="75000"/>
                  </a:schemeClr>
                </a:solidFill>
                <a:latin typeface="MinionPro"/>
              </a:rPr>
              <a:t> ā muri </a:t>
            </a:r>
            <a:r>
              <a:rPr lang="en-US" sz="2667" i="1" dirty="0" err="1">
                <a:solidFill>
                  <a:schemeClr val="accent5">
                    <a:lumMod val="75000"/>
                  </a:schemeClr>
                </a:solidFill>
                <a:latin typeface="MinionPro"/>
              </a:rPr>
              <a:t>ake</a:t>
            </a:r>
            <a:r>
              <a:rPr lang="en-US" sz="2667" i="1" dirty="0">
                <a:solidFill>
                  <a:schemeClr val="accent5">
                    <a:lumMod val="75000"/>
                  </a:schemeClr>
                </a:solidFill>
                <a:latin typeface="MinionPro"/>
              </a:rPr>
              <a:t> </a:t>
            </a:r>
            <a:r>
              <a:rPr lang="en-US" sz="2667" i="1" dirty="0" err="1">
                <a:solidFill>
                  <a:schemeClr val="accent5">
                    <a:lumMod val="75000"/>
                  </a:schemeClr>
                </a:solidFill>
                <a:latin typeface="MinionPro"/>
              </a:rPr>
              <a:t>nei</a:t>
            </a:r>
            <a:r>
              <a:rPr lang="en-US" sz="2667" i="1" dirty="0">
                <a:solidFill>
                  <a:schemeClr val="accent5">
                    <a:lumMod val="75000"/>
                  </a:schemeClr>
                </a:solidFill>
                <a:latin typeface="MinionPro"/>
              </a:rPr>
              <a:t> </a:t>
            </a:r>
            <a:endParaRPr lang="en-US" sz="2667" dirty="0">
              <a:solidFill>
                <a:schemeClr val="accent5">
                  <a:lumMod val="75000"/>
                </a:schemeClr>
              </a:solidFill>
            </a:endParaRPr>
          </a:p>
          <a:p>
            <a:r>
              <a:rPr lang="en-US" sz="1600" dirty="0">
                <a:solidFill>
                  <a:srgbClr val="005160"/>
                </a:solidFill>
                <a:latin typeface="Whitney"/>
              </a:rPr>
              <a:t>“For us and our children after us” </a:t>
            </a:r>
            <a:r>
              <a:rPr lang="en-US" sz="1400" i="1" dirty="0">
                <a:solidFill>
                  <a:schemeClr val="accent6">
                    <a:lumMod val="75000"/>
                  </a:schemeClr>
                </a:solidFill>
              </a:rPr>
              <a:t>Māori (</a:t>
            </a:r>
            <a:r>
              <a:rPr lang="en-US" sz="1400" i="1" dirty="0" err="1">
                <a:solidFill>
                  <a:schemeClr val="accent6">
                    <a:lumMod val="75000"/>
                  </a:schemeClr>
                </a:solidFill>
              </a:rPr>
              <a:t>Ngāi</a:t>
            </a:r>
            <a:r>
              <a:rPr lang="en-US" sz="1400" i="1" dirty="0">
                <a:solidFill>
                  <a:schemeClr val="accent6">
                    <a:lumMod val="75000"/>
                  </a:schemeClr>
                </a:solidFill>
              </a:rPr>
              <a:t> </a:t>
            </a:r>
            <a:r>
              <a:rPr lang="en-US" sz="1400" i="1" dirty="0" err="1">
                <a:solidFill>
                  <a:schemeClr val="accent6">
                    <a:lumMod val="75000"/>
                  </a:schemeClr>
                </a:solidFill>
              </a:rPr>
              <a:t>Tahu</a:t>
            </a:r>
            <a:r>
              <a:rPr lang="en-US" sz="1400" i="1" dirty="0">
                <a:solidFill>
                  <a:schemeClr val="accent6">
                    <a:lumMod val="75000"/>
                  </a:schemeClr>
                </a:solidFill>
              </a:rPr>
              <a:t>) proverb</a:t>
            </a:r>
          </a:p>
        </p:txBody>
      </p:sp>
    </p:spTree>
    <p:extLst>
      <p:ext uri="{BB962C8B-B14F-4D97-AF65-F5344CB8AC3E}">
        <p14:creationId xmlns:p14="http://schemas.microsoft.com/office/powerpoint/2010/main" val="940067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Google Shape;115;p28">
            <a:extLst>
              <a:ext uri="{FF2B5EF4-FFF2-40B4-BE49-F238E27FC236}">
                <a16:creationId xmlns:a16="http://schemas.microsoft.com/office/drawing/2014/main" id="{DBAB7DA1-7658-2B4D-8C1D-AE9FA38F3846}"/>
              </a:ext>
            </a:extLst>
          </p:cNvPr>
          <p:cNvSpPr txBox="1">
            <a:spLocks/>
          </p:cNvSpPr>
          <p:nvPr/>
        </p:nvSpPr>
        <p:spPr>
          <a:xfrm>
            <a:off x="0" y="0"/>
            <a:ext cx="12192000" cy="763600"/>
          </a:xfrm>
          <a:prstGeom prst="rect">
            <a:avLst/>
          </a:prstGeom>
          <a:solidFill>
            <a:srgbClr val="D0E0E3"/>
          </a:solidFill>
          <a:ln>
            <a:noFill/>
          </a:ln>
        </p:spPr>
        <p:txBody>
          <a:bodyPr spcFirstLastPara="1" wrap="square" lIns="365733" tIns="121900" rIns="365733"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3733" dirty="0"/>
              <a:t>Background on the </a:t>
            </a:r>
            <a:r>
              <a:rPr lang="en-US" sz="3733" dirty="0" err="1">
                <a:solidFill>
                  <a:srgbClr val="000000"/>
                </a:solidFill>
              </a:rPr>
              <a:t>Māori</a:t>
            </a:r>
            <a:r>
              <a:rPr lang="en-US" sz="3733" dirty="0">
                <a:solidFill>
                  <a:srgbClr val="000000"/>
                </a:solidFill>
              </a:rPr>
              <a:t> </a:t>
            </a:r>
            <a:endParaRPr lang="en-US" sz="3733" dirty="0"/>
          </a:p>
        </p:txBody>
      </p:sp>
      <p:sp>
        <p:nvSpPr>
          <p:cNvPr id="6" name="Rectangle 5">
            <a:extLst>
              <a:ext uri="{FF2B5EF4-FFF2-40B4-BE49-F238E27FC236}">
                <a16:creationId xmlns:a16="http://schemas.microsoft.com/office/drawing/2014/main" id="{CC838010-57C9-994E-B36C-63656F361040}"/>
              </a:ext>
            </a:extLst>
          </p:cNvPr>
          <p:cNvSpPr/>
          <p:nvPr/>
        </p:nvSpPr>
        <p:spPr>
          <a:xfrm>
            <a:off x="6899559" y="994695"/>
            <a:ext cx="5172299" cy="2862322"/>
          </a:xfrm>
          <a:prstGeom prst="rect">
            <a:avLst/>
          </a:prstGeom>
        </p:spPr>
        <p:txBody>
          <a:bodyPr wrap="square">
            <a:spAutoFit/>
          </a:bodyPr>
          <a:lstStyle/>
          <a:p>
            <a:pPr marL="342900" indent="-342900">
              <a:buFont typeface="Arial" panose="020B0604020202020204" pitchFamily="34" charset="0"/>
              <a:buChar char="•"/>
            </a:pPr>
            <a:r>
              <a:rPr lang="en-US" sz="2000" dirty="0"/>
              <a:t>The </a:t>
            </a:r>
            <a:r>
              <a:rPr lang="en-US" sz="2000" b="1" dirty="0"/>
              <a:t>Māori </a:t>
            </a:r>
            <a:r>
              <a:rPr lang="en-US" sz="2000" dirty="0"/>
              <a:t>are the Indigenous Polynesian people who settled in New Zealand.</a:t>
            </a:r>
          </a:p>
          <a:p>
            <a:pPr marL="342900" indent="-342900">
              <a:buFont typeface="Arial" panose="020B0604020202020204" pitchFamily="34" charset="0"/>
              <a:buChar char="•"/>
            </a:pPr>
            <a:r>
              <a:rPr lang="en-US" sz="2000" dirty="0"/>
              <a:t>The Māori traveled via </a:t>
            </a:r>
            <a:r>
              <a:rPr lang="en-US" sz="2000" b="1" dirty="0"/>
              <a:t>waka </a:t>
            </a:r>
            <a:r>
              <a:rPr lang="en-US" sz="2000" dirty="0"/>
              <a:t>(canoes) and settled in New Zealand between 1320 and 1350 (Walter et al., 2017). </a:t>
            </a:r>
          </a:p>
          <a:p>
            <a:pPr marL="342900" indent="-342900">
              <a:buFont typeface="Arial" panose="020B0604020202020204" pitchFamily="34" charset="0"/>
              <a:buChar char="•"/>
            </a:pPr>
            <a:r>
              <a:rPr lang="en-US" sz="2000" dirty="0"/>
              <a:t>European colonization of New Zealand began in the early 19</a:t>
            </a:r>
            <a:r>
              <a:rPr lang="en-US" sz="2000" baseline="30000" dirty="0"/>
              <a:t>th</a:t>
            </a:r>
            <a:r>
              <a:rPr lang="en-US" sz="2000" dirty="0"/>
              <a:t> century</a:t>
            </a:r>
          </a:p>
          <a:p>
            <a:endParaRPr lang="en-US" sz="2000" dirty="0"/>
          </a:p>
          <a:p>
            <a:r>
              <a:rPr lang="en-US" sz="2000" b="1" i="1" dirty="0"/>
              <a:t>Aotearoa:</a:t>
            </a:r>
            <a:r>
              <a:rPr lang="en-US" sz="2000" b="1" dirty="0"/>
              <a:t> </a:t>
            </a:r>
            <a:r>
              <a:rPr lang="en-US" sz="2000" dirty="0"/>
              <a:t>the Māori name for New Zealand.</a:t>
            </a:r>
          </a:p>
        </p:txBody>
      </p:sp>
      <p:sp>
        <p:nvSpPr>
          <p:cNvPr id="7" name="Rectangle 6">
            <a:extLst>
              <a:ext uri="{FF2B5EF4-FFF2-40B4-BE49-F238E27FC236}">
                <a16:creationId xmlns:a16="http://schemas.microsoft.com/office/drawing/2014/main" id="{F87AD94D-5C44-AA43-82EA-5EB71EE174CE}"/>
              </a:ext>
            </a:extLst>
          </p:cNvPr>
          <p:cNvSpPr/>
          <p:nvPr/>
        </p:nvSpPr>
        <p:spPr>
          <a:xfrm>
            <a:off x="7019701" y="92504"/>
            <a:ext cx="6096000" cy="338554"/>
          </a:xfrm>
          <a:prstGeom prst="rect">
            <a:avLst/>
          </a:prstGeom>
        </p:spPr>
        <p:txBody>
          <a:bodyPr>
            <a:spAutoFit/>
          </a:bodyPr>
          <a:lstStyle/>
          <a:p>
            <a:endParaRPr lang="en-US" sz="1600" dirty="0"/>
          </a:p>
        </p:txBody>
      </p:sp>
      <p:sp>
        <p:nvSpPr>
          <p:cNvPr id="8" name="TextBox 7">
            <a:extLst>
              <a:ext uri="{FF2B5EF4-FFF2-40B4-BE49-F238E27FC236}">
                <a16:creationId xmlns:a16="http://schemas.microsoft.com/office/drawing/2014/main" id="{7B1EFC63-70EB-4A4B-A3A3-28D2D0C90274}"/>
              </a:ext>
            </a:extLst>
          </p:cNvPr>
          <p:cNvSpPr txBox="1"/>
          <p:nvPr/>
        </p:nvSpPr>
        <p:spPr>
          <a:xfrm>
            <a:off x="65817" y="984134"/>
            <a:ext cx="2838827" cy="5909310"/>
          </a:xfrm>
          <a:prstGeom prst="rect">
            <a:avLst/>
          </a:prstGeom>
          <a:noFill/>
        </p:spPr>
        <p:txBody>
          <a:bodyPr wrap="square" rtlCol="0">
            <a:spAutoFit/>
          </a:bodyPr>
          <a:lstStyle/>
          <a:p>
            <a:r>
              <a:rPr lang="en-US" dirty="0"/>
              <a:t>Polynesians began journeying east from New Guinea in canoes around 1500 B.C. where they soon reached the relatively close Solomon Islands. </a:t>
            </a:r>
          </a:p>
          <a:p>
            <a:endParaRPr lang="en-US" dirty="0"/>
          </a:p>
          <a:p>
            <a:r>
              <a:rPr lang="en-US" dirty="0"/>
              <a:t>Over time, they improved their canoes and navigational technologies, they began traveling long distances throughout the Pacific Ocean.</a:t>
            </a:r>
          </a:p>
          <a:p>
            <a:endParaRPr lang="en-US" dirty="0"/>
          </a:p>
          <a:p>
            <a:r>
              <a:rPr lang="en-US" dirty="0"/>
              <a:t>By 1000 A.D., Polynesians had settled on Pacific islands extending from Hawaii in the north, Easter Island in the southeast, and New Zealand in the southwest. </a:t>
            </a:r>
          </a:p>
        </p:txBody>
      </p:sp>
      <p:pic>
        <p:nvPicPr>
          <p:cNvPr id="3074" name="Picture 2" descr="Chart, radar chart&#10;&#10;Description automatically generated">
            <a:extLst>
              <a:ext uri="{FF2B5EF4-FFF2-40B4-BE49-F238E27FC236}">
                <a16:creationId xmlns:a16="http://schemas.microsoft.com/office/drawing/2014/main" id="{E052DC2B-F418-4A49-98CB-35B04227CE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4728" y="981219"/>
            <a:ext cx="4008766" cy="400876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FB5C88C-5024-9E46-A738-3A2034D48853}"/>
              </a:ext>
            </a:extLst>
          </p:cNvPr>
          <p:cNvSpPr txBox="1"/>
          <p:nvPr/>
        </p:nvSpPr>
        <p:spPr>
          <a:xfrm>
            <a:off x="3149968" y="5035631"/>
            <a:ext cx="3249637" cy="1815882"/>
          </a:xfrm>
          <a:prstGeom prst="rect">
            <a:avLst/>
          </a:prstGeom>
          <a:noFill/>
        </p:spPr>
        <p:txBody>
          <a:bodyPr wrap="square" rtlCol="0">
            <a:spAutoFit/>
          </a:bodyPr>
          <a:lstStyle/>
          <a:p>
            <a:pPr algn="just"/>
            <a:r>
              <a:rPr lang="en-US" sz="1400" b="1" dirty="0"/>
              <a:t>Figure 1 | </a:t>
            </a:r>
            <a:r>
              <a:rPr lang="en-US" sz="1400" i="1" dirty="0"/>
              <a:t>A depiction of the “Polynesian Triangle,” which is the geographic region of the Pacific Ocean settled by the Polynesians, from (1) Hawaii, to (2) New Zealand (Aotearoa), (3) Easter Island (Rapa Nui) , (4)  Samoa, (5) Tahiti.</a:t>
            </a:r>
          </a:p>
          <a:p>
            <a:pPr algn="just"/>
            <a:r>
              <a:rPr lang="en-US" sz="1400" dirty="0" err="1"/>
              <a:t>User:Kahuroa</a:t>
            </a:r>
            <a:r>
              <a:rPr lang="en-US" sz="1400" dirty="0"/>
              <a:t> | Wikimedia Commons</a:t>
            </a:r>
          </a:p>
          <a:p>
            <a:pPr algn="just"/>
            <a:endParaRPr lang="en-US" sz="1400" i="1" dirty="0"/>
          </a:p>
        </p:txBody>
      </p:sp>
      <p:sp>
        <p:nvSpPr>
          <p:cNvPr id="12" name="TextBox 11">
            <a:extLst>
              <a:ext uri="{FF2B5EF4-FFF2-40B4-BE49-F238E27FC236}">
                <a16:creationId xmlns:a16="http://schemas.microsoft.com/office/drawing/2014/main" id="{AC02586F-7B9D-5241-B9BB-628403BD4BA3}"/>
              </a:ext>
            </a:extLst>
          </p:cNvPr>
          <p:cNvSpPr txBox="1"/>
          <p:nvPr/>
        </p:nvSpPr>
        <p:spPr>
          <a:xfrm>
            <a:off x="7400162" y="6253414"/>
            <a:ext cx="4726021" cy="738664"/>
          </a:xfrm>
          <a:prstGeom prst="rect">
            <a:avLst/>
          </a:prstGeom>
          <a:noFill/>
        </p:spPr>
        <p:txBody>
          <a:bodyPr wrap="square" rtlCol="0">
            <a:spAutoFit/>
          </a:bodyPr>
          <a:lstStyle/>
          <a:p>
            <a:r>
              <a:rPr lang="en-US" sz="1400" b="1" dirty="0"/>
              <a:t>Figure 2 | </a:t>
            </a:r>
            <a:r>
              <a:rPr lang="en-US" sz="1400" i="1" dirty="0"/>
              <a:t>A drawing of a traditional Māori waka (canoe) </a:t>
            </a:r>
          </a:p>
          <a:p>
            <a:r>
              <a:rPr lang="en-US" sz="1400" dirty="0"/>
              <a:t>John </a:t>
            </a:r>
            <a:r>
              <a:rPr lang="en-US" sz="1400" dirty="0" err="1"/>
              <a:t>Hawkesworth</a:t>
            </a:r>
            <a:r>
              <a:rPr lang="en-US" sz="1400" dirty="0"/>
              <a:t> et al. | Wikimedia Commons</a:t>
            </a:r>
          </a:p>
          <a:p>
            <a:r>
              <a:rPr lang="en-US" sz="1400" i="1" dirty="0"/>
              <a:t> </a:t>
            </a:r>
          </a:p>
        </p:txBody>
      </p:sp>
      <p:pic>
        <p:nvPicPr>
          <p:cNvPr id="3078" name="Picture 6">
            <a:extLst>
              <a:ext uri="{FF2B5EF4-FFF2-40B4-BE49-F238E27FC236}">
                <a16:creationId xmlns:a16="http://schemas.microsoft.com/office/drawing/2014/main" id="{6E6C710B-D257-FD47-A24B-46EE88219D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44929" y="4088112"/>
            <a:ext cx="5426929" cy="20880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7258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15;p28">
            <a:extLst>
              <a:ext uri="{FF2B5EF4-FFF2-40B4-BE49-F238E27FC236}">
                <a16:creationId xmlns:a16="http://schemas.microsoft.com/office/drawing/2014/main" id="{DBAB7DA1-7658-2B4D-8C1D-AE9FA38F3846}"/>
              </a:ext>
            </a:extLst>
          </p:cNvPr>
          <p:cNvSpPr txBox="1">
            <a:spLocks/>
          </p:cNvSpPr>
          <p:nvPr/>
        </p:nvSpPr>
        <p:spPr>
          <a:xfrm>
            <a:off x="0" y="0"/>
            <a:ext cx="12192000" cy="763600"/>
          </a:xfrm>
          <a:prstGeom prst="rect">
            <a:avLst/>
          </a:prstGeom>
          <a:solidFill>
            <a:srgbClr val="D0E0E3"/>
          </a:solidFill>
          <a:ln>
            <a:noFill/>
          </a:ln>
        </p:spPr>
        <p:txBody>
          <a:bodyPr spcFirstLastPara="1" wrap="square" lIns="365733" tIns="121900" rIns="365733"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4000" dirty="0"/>
              <a:t>Hui </a:t>
            </a:r>
            <a:r>
              <a:rPr lang="en-US" sz="4000" dirty="0" err="1"/>
              <a:t>Te</a:t>
            </a:r>
            <a:r>
              <a:rPr lang="en-US" sz="4000" dirty="0"/>
              <a:t> Rangiora’s</a:t>
            </a:r>
            <a:r>
              <a:rPr lang="en-US" sz="4000" b="1" dirty="0"/>
              <a:t> </a:t>
            </a:r>
            <a:r>
              <a:rPr lang="en-US" sz="3733" dirty="0"/>
              <a:t>Antarctic Exploration </a:t>
            </a:r>
            <a:endParaRPr lang="en-US" sz="1600" dirty="0"/>
          </a:p>
        </p:txBody>
      </p:sp>
      <p:pic>
        <p:nvPicPr>
          <p:cNvPr id="7" name="Picture 6">
            <a:extLst>
              <a:ext uri="{FF2B5EF4-FFF2-40B4-BE49-F238E27FC236}">
                <a16:creationId xmlns:a16="http://schemas.microsoft.com/office/drawing/2014/main" id="{1C8AFA2A-8A65-A846-9C60-4EA157EAA1A3}"/>
              </a:ext>
            </a:extLst>
          </p:cNvPr>
          <p:cNvPicPr>
            <a:picLocks noChangeAspect="1"/>
          </p:cNvPicPr>
          <p:nvPr/>
        </p:nvPicPr>
        <p:blipFill rotWithShape="1">
          <a:blip r:embed="rId3"/>
          <a:srcRect b="8410"/>
          <a:stretch/>
        </p:blipFill>
        <p:spPr>
          <a:xfrm>
            <a:off x="5440361" y="818964"/>
            <a:ext cx="6504821" cy="3812112"/>
          </a:xfrm>
          <a:prstGeom prst="rect">
            <a:avLst/>
          </a:prstGeom>
        </p:spPr>
      </p:pic>
      <p:sp>
        <p:nvSpPr>
          <p:cNvPr id="10" name="Rectangle 9">
            <a:extLst>
              <a:ext uri="{FF2B5EF4-FFF2-40B4-BE49-F238E27FC236}">
                <a16:creationId xmlns:a16="http://schemas.microsoft.com/office/drawing/2014/main" id="{9B51F630-F582-9C49-B30F-C4603632A0BB}"/>
              </a:ext>
            </a:extLst>
          </p:cNvPr>
          <p:cNvSpPr/>
          <p:nvPr/>
        </p:nvSpPr>
        <p:spPr>
          <a:xfrm>
            <a:off x="80103" y="775990"/>
            <a:ext cx="5423691" cy="3877985"/>
          </a:xfrm>
          <a:prstGeom prst="rect">
            <a:avLst/>
          </a:prstGeom>
          <a:noFill/>
        </p:spPr>
        <p:txBody>
          <a:bodyPr wrap="square">
            <a:spAutoFit/>
          </a:bodyPr>
          <a:lstStyle/>
          <a:p>
            <a:pPr marL="285750" indent="-285750">
              <a:buFont typeface="Arial" panose="020B0604020202020204" pitchFamily="34" charset="0"/>
              <a:buChar char="•"/>
            </a:pPr>
            <a:r>
              <a:rPr lang="en-US" sz="2050" dirty="0"/>
              <a:t>The oral histories of Māori tribal groups </a:t>
            </a:r>
            <a:r>
              <a:rPr lang="en-US" sz="2050" dirty="0" err="1"/>
              <a:t>Ngati</a:t>
            </a:r>
            <a:r>
              <a:rPr lang="en-US" sz="2050" dirty="0"/>
              <a:t> </a:t>
            </a:r>
            <a:r>
              <a:rPr lang="en-US" sz="2050" dirty="0" err="1"/>
              <a:t>Rarua</a:t>
            </a:r>
            <a:r>
              <a:rPr lang="en-US" sz="2050" dirty="0"/>
              <a:t> and </a:t>
            </a:r>
            <a:r>
              <a:rPr lang="en-US" sz="2050" dirty="0" err="1"/>
              <a:t>Te</a:t>
            </a:r>
            <a:r>
              <a:rPr lang="en-US" sz="2050" dirty="0"/>
              <a:t> </a:t>
            </a:r>
            <a:r>
              <a:rPr lang="en-US" sz="2050" dirty="0" err="1"/>
              <a:t>Ati</a:t>
            </a:r>
            <a:r>
              <a:rPr lang="en-US" sz="2050" dirty="0"/>
              <a:t> Awa</a:t>
            </a:r>
            <a:r>
              <a:rPr lang="en-US" sz="2050" dirty="0">
                <a:hlinkClick r:id="rId4"/>
              </a:rPr>
              <a:t> </a:t>
            </a:r>
            <a:r>
              <a:rPr lang="en-US" sz="2050" dirty="0"/>
              <a:t>state that the great explorer and chief, </a:t>
            </a:r>
            <a:r>
              <a:rPr lang="en-US" sz="2050" b="1" dirty="0"/>
              <a:t>Hui </a:t>
            </a:r>
            <a:r>
              <a:rPr lang="en-US" sz="2050" b="1" dirty="0" err="1"/>
              <a:t>Te</a:t>
            </a:r>
            <a:r>
              <a:rPr lang="en-US" sz="2050" b="1" dirty="0"/>
              <a:t> Rangiora </a:t>
            </a:r>
            <a:r>
              <a:rPr lang="en-US" sz="2050" dirty="0"/>
              <a:t>(also know as </a:t>
            </a:r>
            <a:r>
              <a:rPr lang="en-US" sz="2050" dirty="0" err="1"/>
              <a:t>Ūi</a:t>
            </a:r>
            <a:r>
              <a:rPr lang="en-US" sz="2050" dirty="0"/>
              <a:t> </a:t>
            </a:r>
            <a:r>
              <a:rPr lang="en-US" sz="2050" dirty="0" err="1"/>
              <a:t>Te</a:t>
            </a:r>
            <a:r>
              <a:rPr lang="en-US" sz="2050" dirty="0"/>
              <a:t> Rangiora), was the first person to discover Antarctica in </a:t>
            </a:r>
            <a:r>
              <a:rPr lang="en-US" sz="2050" b="1" dirty="0"/>
              <a:t>~650 A.D. </a:t>
            </a:r>
            <a:endParaRPr lang="en-US" sz="2050" dirty="0"/>
          </a:p>
          <a:p>
            <a:pPr marL="285750" indent="-285750">
              <a:buFont typeface="Arial" panose="020B0604020202020204" pitchFamily="34" charset="0"/>
              <a:buChar char="•"/>
            </a:pPr>
            <a:r>
              <a:rPr lang="en-US" sz="2050" dirty="0"/>
              <a:t>Hui </a:t>
            </a:r>
            <a:r>
              <a:rPr lang="en-US" sz="2050" dirty="0" err="1"/>
              <a:t>Te</a:t>
            </a:r>
            <a:r>
              <a:rPr lang="en-US" sz="2050" dirty="0"/>
              <a:t> Rangiora was given instructions to sail south of the Cook Islands to reach </a:t>
            </a:r>
            <a:r>
              <a:rPr lang="en-US" sz="2050" b="1" dirty="0"/>
              <a:t>Aotearoa (New Zealand)</a:t>
            </a:r>
            <a:r>
              <a:rPr lang="en-US" sz="2050" dirty="0"/>
              <a:t> on the vessel </a:t>
            </a:r>
            <a:r>
              <a:rPr lang="en-US" sz="2050" i="1" dirty="0" err="1"/>
              <a:t>Te</a:t>
            </a:r>
            <a:r>
              <a:rPr lang="en-US" sz="2050" i="1" dirty="0"/>
              <a:t> Iwi-o-Atea</a:t>
            </a:r>
            <a:r>
              <a:rPr lang="en-US" sz="2050" dirty="0"/>
              <a:t>. </a:t>
            </a:r>
          </a:p>
          <a:p>
            <a:pPr marL="285750" indent="-285750">
              <a:buFont typeface="Arial" panose="020B0604020202020204" pitchFamily="34" charset="0"/>
              <a:buChar char="•"/>
            </a:pPr>
            <a:r>
              <a:rPr lang="en-US" sz="2050" dirty="0"/>
              <a:t>He and his crew missed Aotearoa and continued to sail south and reported that they saw “</a:t>
            </a:r>
            <a:r>
              <a:rPr lang="en-US" sz="2050" b="1" dirty="0"/>
              <a:t>a white land that was floating</a:t>
            </a:r>
            <a:r>
              <a:rPr lang="en-US" sz="2050" dirty="0"/>
              <a:t>,” likely the ice shelves surrounding Antarctica </a:t>
            </a:r>
          </a:p>
        </p:txBody>
      </p:sp>
      <p:cxnSp>
        <p:nvCxnSpPr>
          <p:cNvPr id="11" name="Straight Arrow Connector 10">
            <a:extLst>
              <a:ext uri="{FF2B5EF4-FFF2-40B4-BE49-F238E27FC236}">
                <a16:creationId xmlns:a16="http://schemas.microsoft.com/office/drawing/2014/main" id="{FD4686B5-3B77-734B-A4CD-89EE03D30290}"/>
              </a:ext>
            </a:extLst>
          </p:cNvPr>
          <p:cNvCxnSpPr>
            <a:cxnSpLocks/>
          </p:cNvCxnSpPr>
          <p:nvPr/>
        </p:nvCxnSpPr>
        <p:spPr>
          <a:xfrm flipH="1">
            <a:off x="9519615" y="2433534"/>
            <a:ext cx="904685" cy="48463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8A610FD-C1D1-8A42-ABDB-321AC9122D14}"/>
              </a:ext>
            </a:extLst>
          </p:cNvPr>
          <p:cNvSpPr txBox="1"/>
          <p:nvPr/>
        </p:nvSpPr>
        <p:spPr>
          <a:xfrm>
            <a:off x="10430319" y="2208628"/>
            <a:ext cx="1116899" cy="31000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US" sz="1400" dirty="0">
                <a:latin typeface="+mj-lt"/>
              </a:rPr>
              <a:t>Cook Islands</a:t>
            </a:r>
          </a:p>
        </p:txBody>
      </p:sp>
      <p:cxnSp>
        <p:nvCxnSpPr>
          <p:cNvPr id="17" name="Straight Arrow Connector 16">
            <a:extLst>
              <a:ext uri="{FF2B5EF4-FFF2-40B4-BE49-F238E27FC236}">
                <a16:creationId xmlns:a16="http://schemas.microsoft.com/office/drawing/2014/main" id="{9665993D-2BD0-744E-84A4-AE61834B18AB}"/>
              </a:ext>
            </a:extLst>
          </p:cNvPr>
          <p:cNvCxnSpPr>
            <a:cxnSpLocks/>
          </p:cNvCxnSpPr>
          <p:nvPr/>
        </p:nvCxnSpPr>
        <p:spPr>
          <a:xfrm flipH="1">
            <a:off x="9415199" y="3429000"/>
            <a:ext cx="797432" cy="51083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5DE2CAF-069A-C24B-A82C-6621ED55D3B6}"/>
              </a:ext>
            </a:extLst>
          </p:cNvPr>
          <p:cNvSpPr txBox="1"/>
          <p:nvPr/>
        </p:nvSpPr>
        <p:spPr>
          <a:xfrm>
            <a:off x="10212631" y="3167390"/>
            <a:ext cx="1732551" cy="52322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US" sz="1400" dirty="0">
                <a:latin typeface="+mj-lt"/>
              </a:rPr>
              <a:t>Hui </a:t>
            </a:r>
            <a:r>
              <a:rPr lang="en-US" sz="1400" dirty="0" err="1">
                <a:latin typeface="+mj-lt"/>
              </a:rPr>
              <a:t>Te</a:t>
            </a:r>
            <a:r>
              <a:rPr lang="en-US" sz="1400" dirty="0">
                <a:latin typeface="+mj-lt"/>
              </a:rPr>
              <a:t> Rangiora’s journey to Antarctica</a:t>
            </a:r>
          </a:p>
        </p:txBody>
      </p:sp>
      <p:sp>
        <p:nvSpPr>
          <p:cNvPr id="16" name="TextBox 15">
            <a:extLst>
              <a:ext uri="{FF2B5EF4-FFF2-40B4-BE49-F238E27FC236}">
                <a16:creationId xmlns:a16="http://schemas.microsoft.com/office/drawing/2014/main" id="{670026ED-3D3F-D441-9F7E-7F3A35206153}"/>
              </a:ext>
            </a:extLst>
          </p:cNvPr>
          <p:cNvSpPr txBox="1"/>
          <p:nvPr/>
        </p:nvSpPr>
        <p:spPr>
          <a:xfrm>
            <a:off x="7822068" y="3551044"/>
            <a:ext cx="1142197" cy="830997"/>
          </a:xfrm>
          <a:prstGeom prst="rect">
            <a:avLst/>
          </a:prstGeom>
          <a:noFill/>
          <a:ln w="28575"/>
        </p:spPr>
        <p:style>
          <a:lnRef idx="2">
            <a:schemeClr val="accent1"/>
          </a:lnRef>
          <a:fillRef idx="1">
            <a:schemeClr val="lt1"/>
          </a:fillRef>
          <a:effectRef idx="0">
            <a:schemeClr val="accent1"/>
          </a:effectRef>
          <a:fontRef idx="minor">
            <a:schemeClr val="dk1"/>
          </a:fontRef>
        </p:style>
        <p:txBody>
          <a:bodyPr wrap="square" rtlCol="0">
            <a:spAutoFit/>
          </a:bodyPr>
          <a:lstStyle/>
          <a:p>
            <a:endParaRPr lang="en-US" sz="2400" dirty="0"/>
          </a:p>
          <a:p>
            <a:endParaRPr lang="en-US" sz="2400" dirty="0"/>
          </a:p>
        </p:txBody>
      </p:sp>
      <p:sp>
        <p:nvSpPr>
          <p:cNvPr id="19" name="TextBox 18">
            <a:extLst>
              <a:ext uri="{FF2B5EF4-FFF2-40B4-BE49-F238E27FC236}">
                <a16:creationId xmlns:a16="http://schemas.microsoft.com/office/drawing/2014/main" id="{F521D65C-8617-1C44-844E-463821D616C9}"/>
              </a:ext>
            </a:extLst>
          </p:cNvPr>
          <p:cNvSpPr txBox="1"/>
          <p:nvPr/>
        </p:nvSpPr>
        <p:spPr>
          <a:xfrm>
            <a:off x="5820170" y="4892686"/>
            <a:ext cx="6125012" cy="1815882"/>
          </a:xfrm>
          <a:prstGeom prst="rect">
            <a:avLst/>
          </a:prstGeom>
          <a:solidFill>
            <a:schemeClr val="bg1"/>
          </a:solidFill>
        </p:spPr>
        <p:txBody>
          <a:bodyPr wrap="square" rtlCol="0">
            <a:spAutoFit/>
          </a:bodyPr>
          <a:lstStyle/>
          <a:p>
            <a:r>
              <a:rPr lang="en-US" sz="1400" b="1" dirty="0"/>
              <a:t>^ Figure 3 | </a:t>
            </a:r>
            <a:r>
              <a:rPr lang="en-US" sz="1400" i="1" dirty="0"/>
              <a:t>Map showing recorded Polynesian voyages in the Pacific and Southern Oceans. The bolded ship track is Hui-</a:t>
            </a:r>
            <a:r>
              <a:rPr lang="en-US" sz="1400" i="1" dirty="0" err="1"/>
              <a:t>Te</a:t>
            </a:r>
            <a:r>
              <a:rPr lang="en-US" sz="1400" i="1" dirty="0"/>
              <a:t>-Rangiora’s route to the Southern Ocean in ~650 A.D., where he discovered Antarctica (Best, 1923) </a:t>
            </a:r>
          </a:p>
          <a:p>
            <a:r>
              <a:rPr lang="en-US" sz="1400" dirty="0"/>
              <a:t>E. Best| Dominion Museum </a:t>
            </a:r>
          </a:p>
          <a:p>
            <a:endParaRPr lang="en-US" sz="1400" i="1" dirty="0"/>
          </a:p>
          <a:p>
            <a:r>
              <a:rPr lang="en-US" sz="1400" b="1" dirty="0"/>
              <a:t>&lt; Figure 4 | </a:t>
            </a:r>
            <a:r>
              <a:rPr lang="en-US" sz="1400" i="1" dirty="0"/>
              <a:t>Image of Antarctica (“a white land that was floating”), specifically a panorama of the Ross Ice Shelf</a:t>
            </a:r>
          </a:p>
          <a:p>
            <a:r>
              <a:rPr lang="en-US" sz="1400" dirty="0"/>
              <a:t>NOAA Corp Collection | Wikimedia Commons</a:t>
            </a:r>
          </a:p>
        </p:txBody>
      </p:sp>
      <p:pic>
        <p:nvPicPr>
          <p:cNvPr id="20" name="Picture 2">
            <a:extLst>
              <a:ext uri="{FF2B5EF4-FFF2-40B4-BE49-F238E27FC236}">
                <a16:creationId xmlns:a16="http://schemas.microsoft.com/office/drawing/2014/main" id="{A03BD290-71DC-CF40-B0BD-7ABC1381239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32369" r="10518" b="22425"/>
          <a:stretch/>
        </p:blipFill>
        <p:spPr bwMode="auto">
          <a:xfrm>
            <a:off x="80103" y="4709339"/>
            <a:ext cx="5599648" cy="1832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9026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15;p28">
            <a:extLst>
              <a:ext uri="{FF2B5EF4-FFF2-40B4-BE49-F238E27FC236}">
                <a16:creationId xmlns:a16="http://schemas.microsoft.com/office/drawing/2014/main" id="{DBAB7DA1-7658-2B4D-8C1D-AE9FA38F3846}"/>
              </a:ext>
            </a:extLst>
          </p:cNvPr>
          <p:cNvSpPr txBox="1">
            <a:spLocks/>
          </p:cNvSpPr>
          <p:nvPr/>
        </p:nvSpPr>
        <p:spPr>
          <a:xfrm>
            <a:off x="0" y="0"/>
            <a:ext cx="12192000" cy="763600"/>
          </a:xfrm>
          <a:prstGeom prst="rect">
            <a:avLst/>
          </a:prstGeom>
          <a:solidFill>
            <a:srgbClr val="D0E0E3"/>
          </a:solidFill>
          <a:ln>
            <a:noFill/>
          </a:ln>
        </p:spPr>
        <p:txBody>
          <a:bodyPr spcFirstLastPara="1" wrap="square" lIns="365733" tIns="121900" rIns="365733"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3733" dirty="0">
                <a:solidFill>
                  <a:srgbClr val="000000"/>
                </a:solidFill>
              </a:rPr>
              <a:t>Māori </a:t>
            </a:r>
            <a:r>
              <a:rPr lang="en-US" sz="3733" dirty="0"/>
              <a:t>Observations of Antarctica</a:t>
            </a:r>
            <a:endParaRPr lang="en-US" sz="1600" dirty="0"/>
          </a:p>
        </p:txBody>
      </p:sp>
      <p:sp>
        <p:nvSpPr>
          <p:cNvPr id="20" name="Rectangle 19">
            <a:extLst>
              <a:ext uri="{FF2B5EF4-FFF2-40B4-BE49-F238E27FC236}">
                <a16:creationId xmlns:a16="http://schemas.microsoft.com/office/drawing/2014/main" id="{EFBF7B00-D9F4-4E4B-98C7-5BEF30D3131F}"/>
              </a:ext>
            </a:extLst>
          </p:cNvPr>
          <p:cNvSpPr/>
          <p:nvPr/>
        </p:nvSpPr>
        <p:spPr>
          <a:xfrm>
            <a:off x="5899052" y="3889140"/>
            <a:ext cx="6053797" cy="2862322"/>
          </a:xfrm>
          <a:prstGeom prst="rect">
            <a:avLst/>
          </a:prstGeom>
          <a:solidFill>
            <a:schemeClr val="accent6">
              <a:lumMod val="20000"/>
              <a:lumOff val="80000"/>
            </a:schemeClr>
          </a:solidFill>
        </p:spPr>
        <p:txBody>
          <a:bodyPr wrap="square">
            <a:spAutoFit/>
          </a:bodyPr>
          <a:lstStyle/>
          <a:p>
            <a:pPr algn="just"/>
            <a:r>
              <a:rPr lang="en-US" sz="2000" dirty="0">
                <a:latin typeface="+mj-lt"/>
              </a:rPr>
              <a:t>“... the rocks that grow out of the sea, in the space beyond Rapa</a:t>
            </a:r>
            <a:r>
              <a:rPr lang="en-US" sz="2000" b="1" dirty="0">
                <a:latin typeface="+mj-lt"/>
              </a:rPr>
              <a:t>; the monstrous seas</a:t>
            </a:r>
            <a:r>
              <a:rPr lang="en-US" sz="2000" dirty="0">
                <a:latin typeface="+mj-lt"/>
              </a:rPr>
              <a:t>; the female that dwells in those mountainous waves, whose tresses wave about in the water and on the surface of the sea; </a:t>
            </a:r>
            <a:r>
              <a:rPr lang="en-US" sz="2000" b="1" dirty="0">
                <a:latin typeface="+mj-lt"/>
              </a:rPr>
              <a:t>and the frozen sea of pia, </a:t>
            </a:r>
            <a:r>
              <a:rPr lang="en-US" sz="2000" dirty="0">
                <a:latin typeface="+mj-lt"/>
              </a:rPr>
              <a:t>with the deceitful animal of the sea who dives to great depths – </a:t>
            </a:r>
            <a:r>
              <a:rPr lang="en-US" sz="2000" b="1" dirty="0">
                <a:latin typeface="+mj-lt"/>
              </a:rPr>
              <a:t>a foggy, misty, and dark place not seen by the sun</a:t>
            </a:r>
            <a:r>
              <a:rPr lang="en-US" sz="2000" dirty="0">
                <a:latin typeface="+mj-lt"/>
              </a:rPr>
              <a:t>. Other things are like rocks, </a:t>
            </a:r>
            <a:r>
              <a:rPr lang="en-US" sz="2000" b="1" dirty="0">
                <a:latin typeface="+mj-lt"/>
              </a:rPr>
              <a:t>whose summits pierce the skies</a:t>
            </a:r>
            <a:r>
              <a:rPr lang="en-US" sz="2000" dirty="0">
                <a:latin typeface="+mj-lt"/>
              </a:rPr>
              <a:t>, they are completely bare and without vegetation on them.”</a:t>
            </a:r>
          </a:p>
        </p:txBody>
      </p:sp>
      <p:pic>
        <p:nvPicPr>
          <p:cNvPr id="7172" name="Picture 4">
            <a:extLst>
              <a:ext uri="{FF2B5EF4-FFF2-40B4-BE49-F238E27FC236}">
                <a16:creationId xmlns:a16="http://schemas.microsoft.com/office/drawing/2014/main" id="{92660D29-B863-9540-9521-9ECAAB6CDB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6189" y="1010683"/>
            <a:ext cx="3611143" cy="270835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E1E0F2D-9E79-2748-AB55-A57E109DE95F}"/>
              </a:ext>
            </a:extLst>
          </p:cNvPr>
          <p:cNvSpPr/>
          <p:nvPr/>
        </p:nvSpPr>
        <p:spPr>
          <a:xfrm>
            <a:off x="36993" y="1461499"/>
            <a:ext cx="1829195" cy="2472985"/>
          </a:xfrm>
          <a:prstGeom prst="rect">
            <a:avLst/>
          </a:prstGeom>
        </p:spPr>
        <p:txBody>
          <a:bodyPr wrap="square">
            <a:spAutoFit/>
          </a:bodyPr>
          <a:lstStyle/>
          <a:p>
            <a:r>
              <a:rPr lang="en-US" sz="1400" b="1" dirty="0"/>
              <a:t>Figure 5 | </a:t>
            </a:r>
            <a:r>
              <a:rPr lang="en-US" sz="1400" dirty="0"/>
              <a:t>An image of what “</a:t>
            </a:r>
            <a:r>
              <a:rPr lang="en-US" sz="1400" i="1" dirty="0"/>
              <a:t>pia” (Polynesian arrowroot) looks like when it is powdered. This is what the ice floes in Antarctica were compared to. </a:t>
            </a:r>
          </a:p>
          <a:p>
            <a:endParaRPr lang="en-US" sz="1400" dirty="0"/>
          </a:p>
          <a:p>
            <a:r>
              <a:rPr lang="en-US" sz="1400" dirty="0"/>
              <a:t>Forest and Kim Starr| Wikimedia Commons</a:t>
            </a:r>
          </a:p>
          <a:p>
            <a:endParaRPr lang="en-US" sz="1470" dirty="0"/>
          </a:p>
        </p:txBody>
      </p:sp>
      <p:sp>
        <p:nvSpPr>
          <p:cNvPr id="22" name="TextBox 21">
            <a:extLst>
              <a:ext uri="{FF2B5EF4-FFF2-40B4-BE49-F238E27FC236}">
                <a16:creationId xmlns:a16="http://schemas.microsoft.com/office/drawing/2014/main" id="{B31806F0-9DF8-A04F-A798-74C0D529FC67}"/>
              </a:ext>
            </a:extLst>
          </p:cNvPr>
          <p:cNvSpPr txBox="1"/>
          <p:nvPr/>
        </p:nvSpPr>
        <p:spPr>
          <a:xfrm>
            <a:off x="5899052" y="1010683"/>
            <a:ext cx="5945820" cy="3293209"/>
          </a:xfrm>
          <a:prstGeom prst="rect">
            <a:avLst/>
          </a:prstGeom>
          <a:noFill/>
          <a:ln>
            <a:noFill/>
          </a:ln>
        </p:spPr>
        <p:txBody>
          <a:bodyPr wrap="square" rtlCol="0">
            <a:spAutoFit/>
          </a:bodyPr>
          <a:lstStyle/>
          <a:p>
            <a:r>
              <a:rPr lang="en-US" sz="2000" dirty="0">
                <a:solidFill>
                  <a:srgbClr val="121212"/>
                </a:solidFill>
              </a:rPr>
              <a:t>Further evidence of the </a:t>
            </a:r>
            <a:r>
              <a:rPr lang="en-US" sz="2000" dirty="0"/>
              <a:t>Māori exploring deep into the Southern Ocean comes from their description of the water as</a:t>
            </a:r>
            <a:r>
              <a:rPr lang="en-US" sz="2000" dirty="0">
                <a:solidFill>
                  <a:srgbClr val="121212"/>
                </a:solidFill>
              </a:rPr>
              <a:t> </a:t>
            </a:r>
            <a:r>
              <a:rPr lang="en-US" sz="2000" b="1" dirty="0" err="1">
                <a:solidFill>
                  <a:srgbClr val="121212"/>
                </a:solidFill>
              </a:rPr>
              <a:t>Te</a:t>
            </a:r>
            <a:r>
              <a:rPr lang="en-US" sz="2000" b="1" dirty="0">
                <a:solidFill>
                  <a:srgbClr val="121212"/>
                </a:solidFill>
              </a:rPr>
              <a:t> tai-</a:t>
            </a:r>
            <a:r>
              <a:rPr lang="en-US" sz="2000" b="1" dirty="0" err="1">
                <a:solidFill>
                  <a:srgbClr val="121212"/>
                </a:solidFill>
              </a:rPr>
              <a:t>uka</a:t>
            </a:r>
            <a:r>
              <a:rPr lang="en-US" sz="2000" b="1" dirty="0">
                <a:solidFill>
                  <a:srgbClr val="121212"/>
                </a:solidFill>
              </a:rPr>
              <a:t>-a-pia or </a:t>
            </a:r>
            <a:r>
              <a:rPr lang="en-US" sz="2000" b="1" dirty="0"/>
              <a:t>“sea foaming like arrowroot.”</a:t>
            </a:r>
            <a:r>
              <a:rPr lang="en-US" sz="2000" dirty="0">
                <a:solidFill>
                  <a:srgbClr val="121212"/>
                </a:solidFill>
              </a:rPr>
              <a:t> “</a:t>
            </a:r>
            <a:r>
              <a:rPr lang="en-US" sz="2000" b="1" dirty="0">
                <a:solidFill>
                  <a:srgbClr val="121212"/>
                </a:solidFill>
              </a:rPr>
              <a:t>Pia</a:t>
            </a:r>
            <a:r>
              <a:rPr lang="en-US" sz="2000" dirty="0">
                <a:solidFill>
                  <a:srgbClr val="121212"/>
                </a:solidFill>
              </a:rPr>
              <a:t>” refers to arrowroot, which looks like snow when it is scraped and powdered (Figure 5).</a:t>
            </a:r>
            <a:endParaRPr lang="en-US" sz="2000" dirty="0"/>
          </a:p>
          <a:p>
            <a:endParaRPr lang="en-US" dirty="0"/>
          </a:p>
          <a:p>
            <a:pPr algn="ctr"/>
            <a:r>
              <a:rPr lang="en-US" i="1" dirty="0"/>
              <a:t>Below is an account of the sub-Antarctic flora, fauna and physical geography from the history of </a:t>
            </a:r>
            <a:r>
              <a:rPr lang="en-US" i="1" dirty="0" err="1"/>
              <a:t>Te</a:t>
            </a:r>
            <a:r>
              <a:rPr lang="en-US" i="1" dirty="0"/>
              <a:t> Aru-tanga-</a:t>
            </a:r>
            <a:r>
              <a:rPr lang="en-US" i="1" dirty="0" err="1"/>
              <a:t>nuku</a:t>
            </a:r>
            <a:r>
              <a:rPr lang="en-US" i="1" dirty="0"/>
              <a:t> (a Māori voyager) from </a:t>
            </a:r>
            <a:r>
              <a:rPr lang="en-US" dirty="0"/>
              <a:t>Smith (1899, p. 10) </a:t>
            </a:r>
            <a:endParaRPr lang="en-US" i="1" dirty="0"/>
          </a:p>
          <a:p>
            <a:endParaRPr lang="en-US" dirty="0"/>
          </a:p>
          <a:p>
            <a:endParaRPr lang="en-US" dirty="0"/>
          </a:p>
        </p:txBody>
      </p:sp>
      <p:pic>
        <p:nvPicPr>
          <p:cNvPr id="7174" name="Picture 6">
            <a:extLst>
              <a:ext uri="{FF2B5EF4-FFF2-40B4-BE49-F238E27FC236}">
                <a16:creationId xmlns:a16="http://schemas.microsoft.com/office/drawing/2014/main" id="{960D1DB1-F1D1-3047-B13A-3F240CE94B5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 b="190"/>
          <a:stretch/>
        </p:blipFill>
        <p:spPr bwMode="auto">
          <a:xfrm>
            <a:off x="1866188" y="3966123"/>
            <a:ext cx="3611144" cy="2708357"/>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A1000AC3-6CA1-124D-A9F1-04B429269C97}"/>
              </a:ext>
            </a:extLst>
          </p:cNvPr>
          <p:cNvSpPr/>
          <p:nvPr/>
        </p:nvSpPr>
        <p:spPr>
          <a:xfrm>
            <a:off x="36993" y="4775536"/>
            <a:ext cx="1829194" cy="1815882"/>
          </a:xfrm>
          <a:prstGeom prst="rect">
            <a:avLst/>
          </a:prstGeom>
        </p:spPr>
        <p:txBody>
          <a:bodyPr wrap="square">
            <a:spAutoFit/>
          </a:bodyPr>
          <a:lstStyle/>
          <a:p>
            <a:r>
              <a:rPr lang="en-US" sz="1400" b="1" dirty="0"/>
              <a:t>Figure 6 | </a:t>
            </a:r>
            <a:r>
              <a:rPr lang="en-US" sz="1400" i="1" dirty="0"/>
              <a:t>An Antarctic ice floe which was described as “the frozen sea of pia”</a:t>
            </a:r>
          </a:p>
          <a:p>
            <a:endParaRPr lang="en-US" sz="1400" i="1" dirty="0"/>
          </a:p>
          <a:p>
            <a:r>
              <a:rPr lang="en-US" sz="1400" dirty="0"/>
              <a:t>Michael Clarke| Wikimedia Commons</a:t>
            </a:r>
          </a:p>
          <a:p>
            <a:endParaRPr lang="en-US" sz="1400" i="1" dirty="0"/>
          </a:p>
        </p:txBody>
      </p:sp>
    </p:spTree>
    <p:extLst>
      <p:ext uri="{BB962C8B-B14F-4D97-AF65-F5344CB8AC3E}">
        <p14:creationId xmlns:p14="http://schemas.microsoft.com/office/powerpoint/2010/main" val="4048054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 name="Picture 1" descr="page7image17143696">
            <a:extLst>
              <a:ext uri="{FF2B5EF4-FFF2-40B4-BE49-F238E27FC236}">
                <a16:creationId xmlns:a16="http://schemas.microsoft.com/office/drawing/2014/main" id="{4CDDEF1C-A139-374A-86A0-C2AC9CEBFB1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5336" r="4176"/>
          <a:stretch/>
        </p:blipFill>
        <p:spPr bwMode="auto">
          <a:xfrm>
            <a:off x="7712903" y="4090975"/>
            <a:ext cx="4321197" cy="2590394"/>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115;p28">
            <a:extLst>
              <a:ext uri="{FF2B5EF4-FFF2-40B4-BE49-F238E27FC236}">
                <a16:creationId xmlns:a16="http://schemas.microsoft.com/office/drawing/2014/main" id="{7654C947-C3AE-7B42-818B-799CC808662B}"/>
              </a:ext>
            </a:extLst>
          </p:cNvPr>
          <p:cNvSpPr txBox="1">
            <a:spLocks/>
          </p:cNvSpPr>
          <p:nvPr/>
        </p:nvSpPr>
        <p:spPr>
          <a:xfrm>
            <a:off x="0" y="0"/>
            <a:ext cx="12192000" cy="763600"/>
          </a:xfrm>
          <a:prstGeom prst="rect">
            <a:avLst/>
          </a:prstGeom>
          <a:solidFill>
            <a:srgbClr val="D0E0E3"/>
          </a:solidFill>
          <a:ln>
            <a:noFill/>
          </a:ln>
        </p:spPr>
        <p:txBody>
          <a:bodyPr spcFirstLastPara="1" wrap="square" lIns="365733" tIns="121900" rIns="365733"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3733" dirty="0">
                <a:solidFill>
                  <a:srgbClr val="000000"/>
                </a:solidFill>
                <a:latin typeface="Calibri" panose="020F0502020204030204"/>
                <a:ea typeface="+mn-ea"/>
                <a:cs typeface="+mn-cs"/>
              </a:rPr>
              <a:t>Māori Presence in Antarctica Today </a:t>
            </a:r>
            <a:endParaRPr lang="en-US" sz="1600" dirty="0"/>
          </a:p>
        </p:txBody>
      </p:sp>
      <p:sp>
        <p:nvSpPr>
          <p:cNvPr id="11" name="Rectangle 10">
            <a:extLst>
              <a:ext uri="{FF2B5EF4-FFF2-40B4-BE49-F238E27FC236}">
                <a16:creationId xmlns:a16="http://schemas.microsoft.com/office/drawing/2014/main" id="{A36934D9-B81D-DF42-9027-52265887D7D7}"/>
              </a:ext>
            </a:extLst>
          </p:cNvPr>
          <p:cNvSpPr/>
          <p:nvPr/>
        </p:nvSpPr>
        <p:spPr>
          <a:xfrm>
            <a:off x="4194410" y="5206818"/>
            <a:ext cx="3518492" cy="1815882"/>
          </a:xfrm>
          <a:prstGeom prst="rect">
            <a:avLst/>
          </a:prstGeom>
        </p:spPr>
        <p:txBody>
          <a:bodyPr wrap="square">
            <a:spAutoFit/>
          </a:bodyPr>
          <a:lstStyle/>
          <a:p>
            <a:r>
              <a:rPr lang="en-US" sz="1400" b="1" dirty="0"/>
              <a:t>Figure 7 ^ |</a:t>
            </a:r>
            <a:r>
              <a:rPr lang="en-US" sz="1400" i="1" dirty="0"/>
              <a:t> </a:t>
            </a:r>
            <a:r>
              <a:rPr lang="en-US" sz="1400" i="1" dirty="0" err="1"/>
              <a:t>Te</a:t>
            </a:r>
            <a:r>
              <a:rPr lang="en-US" sz="1400" i="1" dirty="0"/>
              <a:t> </a:t>
            </a:r>
            <a:r>
              <a:rPr lang="en-US" sz="1400" i="1" dirty="0" err="1"/>
              <a:t>Kaiwhakatere</a:t>
            </a:r>
            <a:r>
              <a:rPr lang="en-US" sz="1400" i="1" dirty="0"/>
              <a:t> o </a:t>
            </a:r>
            <a:r>
              <a:rPr lang="en-US" sz="1400" i="1" dirty="0" err="1"/>
              <a:t>te</a:t>
            </a:r>
            <a:r>
              <a:rPr lang="en-US" sz="1400" i="1" dirty="0"/>
              <a:t> Raki looking up to the sky, Scott Base behind. </a:t>
            </a:r>
          </a:p>
          <a:p>
            <a:r>
              <a:rPr lang="en-US" sz="1400" dirty="0"/>
              <a:t> </a:t>
            </a:r>
          </a:p>
          <a:p>
            <a:r>
              <a:rPr lang="en-US" sz="1400" b="1" dirty="0"/>
              <a:t>Figure 8 &gt;|</a:t>
            </a:r>
            <a:r>
              <a:rPr lang="en-US" sz="1400" i="1" dirty="0"/>
              <a:t> The view of </a:t>
            </a:r>
            <a:r>
              <a:rPr lang="en-US" sz="1400" i="1" dirty="0" err="1"/>
              <a:t>Te</a:t>
            </a:r>
            <a:r>
              <a:rPr lang="en-US" sz="1400" i="1" dirty="0"/>
              <a:t> </a:t>
            </a:r>
            <a:r>
              <a:rPr lang="en-US" sz="1400" i="1" dirty="0" err="1"/>
              <a:t>Kaiwhakatere</a:t>
            </a:r>
            <a:r>
              <a:rPr lang="en-US" sz="1400" i="1" dirty="0"/>
              <a:t> o </a:t>
            </a:r>
            <a:r>
              <a:rPr lang="en-US" sz="1400" i="1" dirty="0" err="1"/>
              <a:t>te</a:t>
            </a:r>
            <a:r>
              <a:rPr lang="en-US" sz="1400" i="1" dirty="0"/>
              <a:t> Raki looking outward across the Ross Ice Shelf </a:t>
            </a:r>
          </a:p>
          <a:p>
            <a:endParaRPr lang="en-US" sz="1400" dirty="0"/>
          </a:p>
          <a:p>
            <a:r>
              <a:rPr lang="en-US" sz="1400" dirty="0"/>
              <a:t>Both images sourced from </a:t>
            </a:r>
            <a:r>
              <a:rPr lang="en-US" sz="1400" dirty="0" err="1"/>
              <a:t>Wehi</a:t>
            </a:r>
            <a:r>
              <a:rPr lang="en-US" sz="1400" dirty="0"/>
              <a:t> et al. 2021</a:t>
            </a:r>
          </a:p>
          <a:p>
            <a:endParaRPr lang="en-US" sz="1400" i="1" dirty="0"/>
          </a:p>
        </p:txBody>
      </p:sp>
      <p:sp>
        <p:nvSpPr>
          <p:cNvPr id="12" name="Rectangle 11">
            <a:extLst>
              <a:ext uri="{FF2B5EF4-FFF2-40B4-BE49-F238E27FC236}">
                <a16:creationId xmlns:a16="http://schemas.microsoft.com/office/drawing/2014/main" id="{48838AF3-6E68-224C-B73D-D6369013B89F}"/>
              </a:ext>
            </a:extLst>
          </p:cNvPr>
          <p:cNvSpPr/>
          <p:nvPr/>
        </p:nvSpPr>
        <p:spPr>
          <a:xfrm>
            <a:off x="7712902" y="940128"/>
            <a:ext cx="4321197" cy="2862322"/>
          </a:xfrm>
          <a:prstGeom prst="rect">
            <a:avLst/>
          </a:prstGeom>
          <a:solidFill>
            <a:schemeClr val="accent6">
              <a:lumMod val="20000"/>
              <a:lumOff val="80000"/>
            </a:schemeClr>
          </a:solidFill>
        </p:spPr>
        <p:txBody>
          <a:bodyPr wrap="square">
            <a:spAutoFit/>
          </a:bodyPr>
          <a:lstStyle/>
          <a:p>
            <a:pPr algn="just"/>
            <a:r>
              <a:rPr lang="en-US" dirty="0">
                <a:latin typeface="+mj-lt"/>
                <a:cs typeface="Calibri" panose="020F0502020204030204" pitchFamily="34" charset="0"/>
              </a:rPr>
              <a:t>“The </a:t>
            </a:r>
            <a:r>
              <a:rPr lang="en-US" b="1" dirty="0" err="1">
                <a:latin typeface="+mj-lt"/>
                <a:cs typeface="Calibri" panose="020F0502020204030204" pitchFamily="34" charset="0"/>
              </a:rPr>
              <a:t>pouwhenua</a:t>
            </a:r>
            <a:r>
              <a:rPr lang="en-US" b="1" dirty="0">
                <a:latin typeface="+mj-lt"/>
                <a:cs typeface="Calibri" panose="020F0502020204030204" pitchFamily="34" charset="0"/>
              </a:rPr>
              <a:t> personifies exploration</a:t>
            </a:r>
            <a:r>
              <a:rPr lang="en-US" dirty="0">
                <a:latin typeface="+mj-lt"/>
                <a:cs typeface="Calibri" panose="020F0502020204030204" pitchFamily="34" charset="0"/>
              </a:rPr>
              <a:t>, </a:t>
            </a:r>
            <a:r>
              <a:rPr lang="en-US" b="1" dirty="0">
                <a:latin typeface="+mj-lt"/>
                <a:cs typeface="Calibri" panose="020F0502020204030204" pitchFamily="34" charset="0"/>
              </a:rPr>
              <a:t>adventure and discovery, which are defining characteristics of all people</a:t>
            </a:r>
            <a:r>
              <a:rPr lang="en-US" dirty="0">
                <a:latin typeface="+mj-lt"/>
                <a:cs typeface="Calibri" panose="020F0502020204030204" pitchFamily="34" charset="0"/>
              </a:rPr>
              <a:t>, past and present, who journey to Antarctica. The head of the </a:t>
            </a:r>
            <a:r>
              <a:rPr lang="en-US" dirty="0" err="1">
                <a:latin typeface="+mj-lt"/>
                <a:cs typeface="Calibri" panose="020F0502020204030204" pitchFamily="34" charset="0"/>
              </a:rPr>
              <a:t>Te</a:t>
            </a:r>
            <a:r>
              <a:rPr lang="en-US" dirty="0">
                <a:latin typeface="+mj-lt"/>
                <a:cs typeface="Calibri" panose="020F0502020204030204" pitchFamily="34" charset="0"/>
              </a:rPr>
              <a:t> </a:t>
            </a:r>
            <a:r>
              <a:rPr lang="en-US" dirty="0" err="1">
                <a:latin typeface="+mj-lt"/>
                <a:cs typeface="Calibri" panose="020F0502020204030204" pitchFamily="34" charset="0"/>
              </a:rPr>
              <a:t>Kaiwhakatere</a:t>
            </a:r>
            <a:r>
              <a:rPr lang="en-US" dirty="0">
                <a:latin typeface="+mj-lt"/>
                <a:cs typeface="Calibri" panose="020F0502020204030204" pitchFamily="34" charset="0"/>
              </a:rPr>
              <a:t> o </a:t>
            </a:r>
            <a:r>
              <a:rPr lang="en-US" dirty="0" err="1">
                <a:latin typeface="+mj-lt"/>
                <a:cs typeface="Calibri" panose="020F0502020204030204" pitchFamily="34" charset="0"/>
              </a:rPr>
              <a:t>Te</a:t>
            </a:r>
            <a:r>
              <a:rPr lang="en-US" dirty="0">
                <a:latin typeface="+mj-lt"/>
                <a:cs typeface="Calibri" panose="020F0502020204030204" pitchFamily="34" charset="0"/>
              </a:rPr>
              <a:t> Raki looks straight up to the sky as a symbol of celestial navigation. </a:t>
            </a:r>
            <a:r>
              <a:rPr lang="en-US" b="1" dirty="0">
                <a:latin typeface="+mj-lt"/>
                <a:cs typeface="Calibri" panose="020F0502020204030204" pitchFamily="34" charset="0"/>
              </a:rPr>
              <a:t>It is decorated with stars, waves, water and animals depicting nature and representing the importance of the environment</a:t>
            </a:r>
            <a:r>
              <a:rPr lang="en-US" dirty="0">
                <a:latin typeface="+mj-lt"/>
                <a:cs typeface="Calibri" panose="020F0502020204030204" pitchFamily="34" charset="0"/>
              </a:rPr>
              <a:t>.” (</a:t>
            </a:r>
            <a:r>
              <a:rPr lang="en-US" dirty="0" err="1">
                <a:latin typeface="+mj-lt"/>
                <a:cs typeface="Calibri" panose="020F0502020204030204" pitchFamily="34" charset="0"/>
              </a:rPr>
              <a:t>Te</a:t>
            </a:r>
            <a:r>
              <a:rPr lang="en-US" dirty="0">
                <a:latin typeface="+mj-lt"/>
                <a:cs typeface="Calibri" panose="020F0502020204030204" pitchFamily="34" charset="0"/>
              </a:rPr>
              <a:t> </a:t>
            </a:r>
            <a:r>
              <a:rPr lang="en-US" dirty="0" err="1">
                <a:latin typeface="+mj-lt"/>
                <a:cs typeface="Calibri" panose="020F0502020204030204" pitchFamily="34" charset="0"/>
              </a:rPr>
              <a:t>Pānui</a:t>
            </a:r>
            <a:r>
              <a:rPr lang="en-US" dirty="0">
                <a:latin typeface="+mj-lt"/>
                <a:cs typeface="Calibri" panose="020F0502020204030204" pitchFamily="34" charset="0"/>
              </a:rPr>
              <a:t> </a:t>
            </a:r>
            <a:r>
              <a:rPr lang="en-US" dirty="0" err="1">
                <a:latin typeface="+mj-lt"/>
                <a:cs typeface="Calibri" panose="020F0502020204030204" pitchFamily="34" charset="0"/>
              </a:rPr>
              <a:t>Rūnaka</a:t>
            </a:r>
            <a:r>
              <a:rPr lang="en-US" dirty="0">
                <a:latin typeface="+mj-lt"/>
                <a:cs typeface="Calibri" panose="020F0502020204030204" pitchFamily="34" charset="0"/>
              </a:rPr>
              <a:t>, 2013) </a:t>
            </a:r>
          </a:p>
        </p:txBody>
      </p:sp>
      <p:pic>
        <p:nvPicPr>
          <p:cNvPr id="9218" name="Picture 2" descr="A post carved by Fayne Robinson at the Scott Base, a New Zealand Antarctic research station. The carving is called Te Kaiwhakatere o te Raki, which translates to “navigator of the heavens.”">
            <a:extLst>
              <a:ext uri="{FF2B5EF4-FFF2-40B4-BE49-F238E27FC236}">
                <a16:creationId xmlns:a16="http://schemas.microsoft.com/office/drawing/2014/main" id="{14DCD16F-0EE3-5C48-B557-1B9C70EA66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36769" y="895210"/>
            <a:ext cx="3233774" cy="4311699"/>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160A354F-F6A2-3642-837C-1066ABDC0333}"/>
              </a:ext>
            </a:extLst>
          </p:cNvPr>
          <p:cNvSpPr/>
          <p:nvPr/>
        </p:nvSpPr>
        <p:spPr>
          <a:xfrm>
            <a:off x="0" y="964616"/>
            <a:ext cx="4194410" cy="5324535"/>
          </a:xfrm>
          <a:prstGeom prst="rect">
            <a:avLst/>
          </a:prstGeom>
        </p:spPr>
        <p:txBody>
          <a:bodyPr wrap="square">
            <a:spAutoFit/>
          </a:bodyPr>
          <a:lstStyle/>
          <a:p>
            <a:pPr marL="285750" indent="-285750">
              <a:buFont typeface="Arial" panose="020B0604020202020204" pitchFamily="34" charset="0"/>
              <a:buChar char="•"/>
            </a:pPr>
            <a:r>
              <a:rPr lang="en-US" sz="2000" dirty="0"/>
              <a:t>In 2013, a </a:t>
            </a:r>
            <a:r>
              <a:rPr lang="en-US" sz="2000" dirty="0" err="1"/>
              <a:t>Ngā</a:t>
            </a:r>
            <a:r>
              <a:rPr lang="en-US" dirty="0" err="1"/>
              <a:t>i</a:t>
            </a:r>
            <a:r>
              <a:rPr lang="en-US" sz="2000" dirty="0"/>
              <a:t> </a:t>
            </a:r>
            <a:r>
              <a:rPr lang="en-US" sz="2000" dirty="0" err="1"/>
              <a:t>Tahu</a:t>
            </a:r>
            <a:r>
              <a:rPr lang="en-US" sz="2000" dirty="0"/>
              <a:t> carver, </a:t>
            </a:r>
            <a:r>
              <a:rPr lang="en-US" sz="2000" dirty="0" err="1"/>
              <a:t>Fayne</a:t>
            </a:r>
            <a:r>
              <a:rPr lang="en-US" sz="2000" dirty="0"/>
              <a:t> Robinson, carved a post named </a:t>
            </a:r>
            <a:r>
              <a:rPr lang="en-US" sz="2000" b="1" i="1" dirty="0" err="1"/>
              <a:t>Te</a:t>
            </a:r>
            <a:r>
              <a:rPr lang="en-US" sz="2000" b="1" i="1" dirty="0"/>
              <a:t> </a:t>
            </a:r>
            <a:r>
              <a:rPr lang="en-US" sz="2000" b="1" i="1" dirty="0" err="1"/>
              <a:t>Kaiwhakatere</a:t>
            </a:r>
            <a:r>
              <a:rPr lang="en-US" sz="2000" b="1" i="1" dirty="0"/>
              <a:t> o </a:t>
            </a:r>
            <a:r>
              <a:rPr lang="en-US" sz="2000" b="1" i="1" dirty="0" err="1"/>
              <a:t>te</a:t>
            </a:r>
            <a:r>
              <a:rPr lang="en-US" sz="2000" b="1" i="1" dirty="0"/>
              <a:t> Raki</a:t>
            </a:r>
            <a:r>
              <a:rPr lang="en-US" sz="2000" i="1" dirty="0"/>
              <a:t> </a:t>
            </a:r>
            <a:r>
              <a:rPr lang="en-US" sz="2000" dirty="0"/>
              <a:t>which translates to “Navigator of the Heavens”</a:t>
            </a:r>
          </a:p>
          <a:p>
            <a:pPr marL="285750" indent="-285750">
              <a:buFont typeface="Arial" panose="020B0604020202020204" pitchFamily="34" charset="0"/>
              <a:buChar char="•"/>
            </a:pPr>
            <a:r>
              <a:rPr lang="en-US" sz="2000" dirty="0"/>
              <a:t>This post sits at New Zealand’s Antarctic research station, </a:t>
            </a:r>
            <a:r>
              <a:rPr lang="en-US" sz="2000" b="1" dirty="0"/>
              <a:t>Scott Base</a:t>
            </a:r>
          </a:p>
          <a:p>
            <a:pPr marL="285750" indent="-285750">
              <a:buFont typeface="Arial" panose="020B0604020202020204" pitchFamily="34" charset="0"/>
              <a:buChar char="•"/>
            </a:pPr>
            <a:r>
              <a:rPr lang="en-US" sz="2000" dirty="0"/>
              <a:t>The head looks skyward to symbolize the importance of </a:t>
            </a:r>
            <a:r>
              <a:rPr lang="en-US" sz="2000" b="1" dirty="0"/>
              <a:t>celestial navigation </a:t>
            </a:r>
          </a:p>
          <a:p>
            <a:pPr marL="285750" indent="-285750">
              <a:buFont typeface="Arial" panose="020B0604020202020204" pitchFamily="34" charset="0"/>
              <a:buChar char="•"/>
            </a:pPr>
            <a:r>
              <a:rPr lang="en-US" sz="2000" dirty="0">
                <a:latin typeface="AdvOT1ef757c0"/>
              </a:rPr>
              <a:t>As M</a:t>
            </a:r>
            <a:r>
              <a:rPr lang="en-US" sz="2000" dirty="0">
                <a:latin typeface="AdvOT1ef757c0+01"/>
              </a:rPr>
              <a:t>ā</a:t>
            </a:r>
            <a:r>
              <a:rPr lang="en-US" sz="2000" dirty="0">
                <a:latin typeface="AdvOT1ef757c0"/>
              </a:rPr>
              <a:t>ori leadership in Antarctic research becomes more visible and  tribal researchers begin to share their narratives, </a:t>
            </a:r>
            <a:r>
              <a:rPr lang="en-US" sz="2000" b="1" dirty="0">
                <a:latin typeface="AdvOT1ef757c0"/>
              </a:rPr>
              <a:t>further evidence of M</a:t>
            </a:r>
            <a:r>
              <a:rPr lang="en-US" sz="2000" b="1" dirty="0">
                <a:latin typeface="AdvOT1ef757c0+01"/>
              </a:rPr>
              <a:t>ā</a:t>
            </a:r>
            <a:r>
              <a:rPr lang="en-US" sz="2000" b="1" dirty="0">
                <a:latin typeface="AdvOT1ef757c0"/>
              </a:rPr>
              <a:t>ori exploration will likely come to light</a:t>
            </a:r>
            <a:endParaRPr lang="en-US" sz="2000" b="1" dirty="0"/>
          </a:p>
        </p:txBody>
      </p:sp>
    </p:spTree>
    <p:extLst>
      <p:ext uri="{BB962C8B-B14F-4D97-AF65-F5344CB8AC3E}">
        <p14:creationId xmlns:p14="http://schemas.microsoft.com/office/powerpoint/2010/main" val="34626898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15;p28">
            <a:extLst>
              <a:ext uri="{FF2B5EF4-FFF2-40B4-BE49-F238E27FC236}">
                <a16:creationId xmlns:a16="http://schemas.microsoft.com/office/drawing/2014/main" id="{FBD6C708-EADE-1948-9EB6-C80CD6A697B6}"/>
              </a:ext>
            </a:extLst>
          </p:cNvPr>
          <p:cNvSpPr txBox="1">
            <a:spLocks/>
          </p:cNvSpPr>
          <p:nvPr/>
        </p:nvSpPr>
        <p:spPr>
          <a:xfrm>
            <a:off x="0" y="0"/>
            <a:ext cx="12192000" cy="763600"/>
          </a:xfrm>
          <a:prstGeom prst="rect">
            <a:avLst/>
          </a:prstGeom>
          <a:solidFill>
            <a:srgbClr val="D0E0E3"/>
          </a:solidFill>
          <a:ln>
            <a:noFill/>
          </a:ln>
        </p:spPr>
        <p:txBody>
          <a:bodyPr spcFirstLastPara="1" wrap="square" lIns="365733" tIns="121900" rIns="365733"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3733" dirty="0">
                <a:solidFill>
                  <a:srgbClr val="000000"/>
                </a:solidFill>
                <a:latin typeface="Calibri" panose="020F0502020204030204"/>
              </a:rPr>
              <a:t>Māori Today: Improving Frameworks of Antarctic Fisheries</a:t>
            </a:r>
            <a:endParaRPr lang="en-US" sz="3400" i="1" dirty="0"/>
          </a:p>
        </p:txBody>
      </p:sp>
      <p:sp>
        <p:nvSpPr>
          <p:cNvPr id="5" name="Rectangle 4">
            <a:extLst>
              <a:ext uri="{FF2B5EF4-FFF2-40B4-BE49-F238E27FC236}">
                <a16:creationId xmlns:a16="http://schemas.microsoft.com/office/drawing/2014/main" id="{FD88C3BA-FD93-844F-8673-34D384155879}"/>
              </a:ext>
            </a:extLst>
          </p:cNvPr>
          <p:cNvSpPr/>
          <p:nvPr/>
        </p:nvSpPr>
        <p:spPr>
          <a:xfrm>
            <a:off x="179850" y="763600"/>
            <a:ext cx="7465676" cy="6093976"/>
          </a:xfrm>
          <a:prstGeom prst="rect">
            <a:avLst/>
          </a:prstGeom>
        </p:spPr>
        <p:txBody>
          <a:bodyPr wrap="square">
            <a:spAutoFit/>
          </a:bodyPr>
          <a:lstStyle/>
          <a:p>
            <a:r>
              <a:rPr lang="en-US" sz="2000" b="1" dirty="0"/>
              <a:t>Toothfish </a:t>
            </a:r>
            <a:r>
              <a:rPr lang="en-US" sz="2000" dirty="0"/>
              <a:t>are a top predator in the Antarctic and the most prosperous fishery is in the Ross Sea</a:t>
            </a:r>
          </a:p>
          <a:p>
            <a:endParaRPr lang="en-US" sz="2000" dirty="0"/>
          </a:p>
          <a:p>
            <a:r>
              <a:rPr lang="en-US" sz="2000" b="1" dirty="0"/>
              <a:t>In 2010</a:t>
            </a:r>
            <a:r>
              <a:rPr lang="en-US" sz="2000" dirty="0"/>
              <a:t>, there was an assessment of the long-term sustainability of the Ross Sea toothfish fishery from an Indigenous </a:t>
            </a:r>
            <a:r>
              <a:rPr lang="en-US" sz="2000" dirty="0" err="1"/>
              <a:t>Ngāi</a:t>
            </a:r>
            <a:r>
              <a:rPr lang="en-US" sz="2000" dirty="0"/>
              <a:t> </a:t>
            </a:r>
            <a:r>
              <a:rPr lang="en-US" sz="2000" dirty="0" err="1"/>
              <a:t>Tahu</a:t>
            </a:r>
            <a:r>
              <a:rPr lang="en-US" sz="2000" dirty="0"/>
              <a:t> (A </a:t>
            </a:r>
            <a:r>
              <a:rPr lang="en-US" sz="2000" dirty="0">
                <a:solidFill>
                  <a:srgbClr val="121212"/>
                </a:solidFill>
              </a:rPr>
              <a:t>Māori</a:t>
            </a:r>
            <a:r>
              <a:rPr lang="en-US" sz="2000" dirty="0"/>
              <a:t> iwi or “nation”) perspective. This assessment highlighted how the culturally centered “best practices” can lead to sustainable outcome for the fishery:</a:t>
            </a:r>
          </a:p>
          <a:p>
            <a:endParaRPr lang="en-US" sz="2000" dirty="0"/>
          </a:p>
          <a:p>
            <a:endParaRPr lang="en-US" dirty="0"/>
          </a:p>
          <a:p>
            <a:endParaRPr lang="en-US" dirty="0"/>
          </a:p>
          <a:p>
            <a:endParaRPr lang="en-US" dirty="0"/>
          </a:p>
          <a:p>
            <a:endParaRPr lang="en-US" dirty="0"/>
          </a:p>
          <a:p>
            <a:endParaRPr lang="en-US" dirty="0"/>
          </a:p>
          <a:p>
            <a:r>
              <a:rPr lang="en-US" sz="2000" b="1" dirty="0"/>
              <a:t>Future of Increasing Inclusion: </a:t>
            </a:r>
            <a:r>
              <a:rPr lang="en-US" sz="2000" dirty="0"/>
              <a:t>To date, there are very limited mechanisms for the inclusion of environmental perspectives of Indigenous people in the Convention on the Conservation of Antarctic Marine Living Resources (CCAMLR). Inclusion of Indigenous best practices would likely be mutually beneficial for the sustainable management of the Southern Ocean.</a:t>
            </a:r>
          </a:p>
        </p:txBody>
      </p:sp>
      <p:sp>
        <p:nvSpPr>
          <p:cNvPr id="8" name="Rectangle 7">
            <a:extLst>
              <a:ext uri="{FF2B5EF4-FFF2-40B4-BE49-F238E27FC236}">
                <a16:creationId xmlns:a16="http://schemas.microsoft.com/office/drawing/2014/main" id="{3EFE0FF5-A550-F243-9A84-1DDF8A5408D7}"/>
              </a:ext>
            </a:extLst>
          </p:cNvPr>
          <p:cNvSpPr/>
          <p:nvPr/>
        </p:nvSpPr>
        <p:spPr>
          <a:xfrm>
            <a:off x="8261350" y="5497527"/>
            <a:ext cx="3930650" cy="1384995"/>
          </a:xfrm>
          <a:prstGeom prst="rect">
            <a:avLst/>
          </a:prstGeom>
        </p:spPr>
        <p:txBody>
          <a:bodyPr wrap="square">
            <a:spAutoFit/>
          </a:bodyPr>
          <a:lstStyle/>
          <a:p>
            <a:r>
              <a:rPr lang="en-US" sz="1400" b="1" dirty="0"/>
              <a:t>Figure 9 | </a:t>
            </a:r>
            <a:r>
              <a:rPr lang="en-US" sz="1400" i="1" dirty="0"/>
              <a:t>Top: An Antarctic toothfish in the water, Bottom: two fishermen pulling in an Antarctic toothfish on a longline</a:t>
            </a:r>
          </a:p>
          <a:p>
            <a:endParaRPr lang="en-US" sz="1400" i="1" dirty="0"/>
          </a:p>
          <a:p>
            <a:r>
              <a:rPr lang="en-US" sz="1400" dirty="0"/>
              <a:t>Top: Rob Robbins | Encyclopedia </a:t>
            </a:r>
            <a:r>
              <a:rPr lang="en-US" sz="1400" dirty="0" err="1"/>
              <a:t>Westarctica</a:t>
            </a:r>
            <a:endParaRPr lang="en-US" sz="1400" dirty="0"/>
          </a:p>
          <a:p>
            <a:r>
              <a:rPr lang="en-US" sz="1400" dirty="0"/>
              <a:t>Bottom: John Bennett | Encyclopedia </a:t>
            </a:r>
            <a:r>
              <a:rPr lang="en-US" sz="1400" dirty="0" err="1"/>
              <a:t>Westarctica</a:t>
            </a:r>
            <a:endParaRPr lang="en-US" sz="1400" dirty="0"/>
          </a:p>
        </p:txBody>
      </p:sp>
      <p:pic>
        <p:nvPicPr>
          <p:cNvPr id="11268" name="Picture 4">
            <a:extLst>
              <a:ext uri="{FF2B5EF4-FFF2-40B4-BE49-F238E27FC236}">
                <a16:creationId xmlns:a16="http://schemas.microsoft.com/office/drawing/2014/main" id="{7C358A43-4AE2-3A4B-B18C-8F31F2B3A8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18500" y="3109391"/>
            <a:ext cx="3693650" cy="2388136"/>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a:extLst>
              <a:ext uri="{FF2B5EF4-FFF2-40B4-BE49-F238E27FC236}">
                <a16:creationId xmlns:a16="http://schemas.microsoft.com/office/drawing/2014/main" id="{CF9A5661-298B-3442-BCFB-2E22EBDC4E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18500" y="816858"/>
            <a:ext cx="3693650" cy="22392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1AEBB67-4026-B749-9CBA-A761CBAB78A4}"/>
              </a:ext>
            </a:extLst>
          </p:cNvPr>
          <p:cNvSpPr txBox="1"/>
          <p:nvPr/>
        </p:nvSpPr>
        <p:spPr>
          <a:xfrm>
            <a:off x="698640" y="3429000"/>
            <a:ext cx="6428096" cy="1200329"/>
          </a:xfrm>
          <a:prstGeom prst="rect">
            <a:avLst/>
          </a:prstGeom>
          <a:solidFill>
            <a:schemeClr val="accent6">
              <a:lumMod val="20000"/>
              <a:lumOff val="80000"/>
            </a:schemeClr>
          </a:solidFill>
        </p:spPr>
        <p:txBody>
          <a:bodyPr wrap="square" rtlCol="0">
            <a:spAutoFit/>
          </a:bodyPr>
          <a:lstStyle/>
          <a:p>
            <a:r>
              <a:rPr lang="en-US" dirty="0">
                <a:latin typeface="+mj-lt"/>
              </a:rPr>
              <a:t>“Key customary practices include </a:t>
            </a:r>
            <a:r>
              <a:rPr lang="en-US" b="1" dirty="0">
                <a:latin typeface="+mj-lt"/>
              </a:rPr>
              <a:t>imposing catch and size limits</a:t>
            </a:r>
            <a:r>
              <a:rPr lang="en-US" dirty="0">
                <a:latin typeface="+mj-lt"/>
              </a:rPr>
              <a:t>, use of </a:t>
            </a:r>
            <a:r>
              <a:rPr lang="en-US" b="1" dirty="0">
                <a:latin typeface="+mj-lt"/>
              </a:rPr>
              <a:t>seasonal and spatial closures</a:t>
            </a:r>
            <a:r>
              <a:rPr lang="en-US" dirty="0">
                <a:latin typeface="+mj-lt"/>
              </a:rPr>
              <a:t>, </a:t>
            </a:r>
            <a:r>
              <a:rPr lang="en-US" b="1" dirty="0">
                <a:latin typeface="+mj-lt"/>
              </a:rPr>
              <a:t>protection of important habitats </a:t>
            </a:r>
            <a:r>
              <a:rPr lang="en-US" dirty="0">
                <a:latin typeface="+mj-lt"/>
              </a:rPr>
              <a:t>for fisheries management, </a:t>
            </a:r>
            <a:r>
              <a:rPr lang="en-US" b="1" dirty="0">
                <a:latin typeface="+mj-lt"/>
              </a:rPr>
              <a:t>protection of associated and dependent species</a:t>
            </a:r>
            <a:r>
              <a:rPr lang="en-US" dirty="0">
                <a:latin typeface="+mj-lt"/>
              </a:rPr>
              <a:t>, and </a:t>
            </a:r>
            <a:r>
              <a:rPr lang="en-US" b="1" dirty="0">
                <a:latin typeface="+mj-lt"/>
              </a:rPr>
              <a:t>compliance and enforcement</a:t>
            </a:r>
            <a:r>
              <a:rPr lang="en-US" dirty="0">
                <a:latin typeface="+mj-lt"/>
              </a:rPr>
              <a:t>,” (Scott, 2010)</a:t>
            </a:r>
          </a:p>
        </p:txBody>
      </p:sp>
    </p:spTree>
    <p:extLst>
      <p:ext uri="{BB962C8B-B14F-4D97-AF65-F5344CB8AC3E}">
        <p14:creationId xmlns:p14="http://schemas.microsoft.com/office/powerpoint/2010/main" val="24880129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15;p28">
            <a:extLst>
              <a:ext uri="{FF2B5EF4-FFF2-40B4-BE49-F238E27FC236}">
                <a16:creationId xmlns:a16="http://schemas.microsoft.com/office/drawing/2014/main" id="{DBAB7DA1-7658-2B4D-8C1D-AE9FA38F3846}"/>
              </a:ext>
            </a:extLst>
          </p:cNvPr>
          <p:cNvSpPr txBox="1">
            <a:spLocks/>
          </p:cNvSpPr>
          <p:nvPr/>
        </p:nvSpPr>
        <p:spPr>
          <a:xfrm>
            <a:off x="0" y="0"/>
            <a:ext cx="12192000" cy="763600"/>
          </a:xfrm>
          <a:prstGeom prst="rect">
            <a:avLst/>
          </a:prstGeom>
          <a:solidFill>
            <a:srgbClr val="D0E0E3"/>
          </a:solidFill>
          <a:ln>
            <a:noFill/>
          </a:ln>
        </p:spPr>
        <p:txBody>
          <a:bodyPr spcFirstLastPara="1" wrap="square" lIns="365733" tIns="121900" rIns="365733"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3733" dirty="0"/>
              <a:t>Extra: Timeline of Major Events in Antarctica </a:t>
            </a:r>
            <a:endParaRPr lang="en-US" sz="1600" dirty="0"/>
          </a:p>
        </p:txBody>
      </p:sp>
      <p:pic>
        <p:nvPicPr>
          <p:cNvPr id="2050" name="Picture 2" descr="Fig. 1">
            <a:extLst>
              <a:ext uri="{FF2B5EF4-FFF2-40B4-BE49-F238E27FC236}">
                <a16:creationId xmlns:a16="http://schemas.microsoft.com/office/drawing/2014/main" id="{1A218A12-133C-0C40-A9A7-17B8E6EF89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0456" y="912048"/>
            <a:ext cx="10131083" cy="515700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5A8ACBA-AA4D-104F-81E5-12F9BB69C0AC}"/>
              </a:ext>
            </a:extLst>
          </p:cNvPr>
          <p:cNvSpPr/>
          <p:nvPr/>
        </p:nvSpPr>
        <p:spPr>
          <a:xfrm>
            <a:off x="2065865" y="6217501"/>
            <a:ext cx="8060267" cy="523220"/>
          </a:xfrm>
          <a:prstGeom prst="rect">
            <a:avLst/>
          </a:prstGeom>
          <a:solidFill>
            <a:schemeClr val="accent6">
              <a:lumMod val="20000"/>
              <a:lumOff val="80000"/>
            </a:schemeClr>
          </a:solidFill>
        </p:spPr>
        <p:txBody>
          <a:bodyPr wrap="square">
            <a:spAutoFit/>
          </a:bodyPr>
          <a:lstStyle/>
          <a:p>
            <a:r>
              <a:rPr lang="en-US" sz="1400" b="1" dirty="0"/>
              <a:t>Figure 10 | </a:t>
            </a:r>
            <a:r>
              <a:rPr lang="en-US" sz="1400" i="1" dirty="0"/>
              <a:t>Timeline from </a:t>
            </a:r>
            <a:r>
              <a:rPr lang="en-US" sz="1400" i="1" dirty="0" err="1"/>
              <a:t>Wehi</a:t>
            </a:r>
            <a:r>
              <a:rPr lang="en-US" sz="1400" i="1" dirty="0"/>
              <a:t> et al. (2021) which provides an overview of human interactions and exploration in Antarctica beginning with Hui-</a:t>
            </a:r>
            <a:r>
              <a:rPr lang="en-US" sz="1400" i="1" dirty="0" err="1"/>
              <a:t>Te</a:t>
            </a:r>
            <a:r>
              <a:rPr lang="en-US" sz="1400" i="1" dirty="0"/>
              <a:t>-Rangiora’s voyage in 650 A.D.</a:t>
            </a:r>
          </a:p>
        </p:txBody>
      </p:sp>
    </p:spTree>
    <p:extLst>
      <p:ext uri="{BB962C8B-B14F-4D97-AF65-F5344CB8AC3E}">
        <p14:creationId xmlns:p14="http://schemas.microsoft.com/office/powerpoint/2010/main" val="41635859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2466</TotalTime>
  <Words>2430</Words>
  <Application>Microsoft Macintosh PowerPoint</Application>
  <PresentationFormat>Widescreen</PresentationFormat>
  <Paragraphs>93</Paragraphs>
  <Slides>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AdvOT1ef757c0</vt:lpstr>
      <vt:lpstr>AdvOT1ef757c0+01</vt:lpstr>
      <vt:lpstr>Arial</vt:lpstr>
      <vt:lpstr>Calibri</vt:lpstr>
      <vt:lpstr>Calibri Light</vt:lpstr>
      <vt:lpstr>MinionPro</vt:lpstr>
      <vt:lpstr>Whitney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Claire Jasper</dc:creator>
  <cp:lastModifiedBy>Claire Jasper</cp:lastModifiedBy>
  <cp:revision>10</cp:revision>
  <dcterms:created xsi:type="dcterms:W3CDTF">2021-09-27T20:11:33Z</dcterms:created>
  <dcterms:modified xsi:type="dcterms:W3CDTF">2021-10-15T19:03:10Z</dcterms:modified>
</cp:coreProperties>
</file>

<file path=docProps/thumbnail.jpeg>
</file>